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830" r:id="rId2"/>
    <p:sldId id="2816" r:id="rId3"/>
    <p:sldId id="2819" r:id="rId4"/>
    <p:sldId id="2818" r:id="rId5"/>
    <p:sldId id="2820" r:id="rId6"/>
    <p:sldId id="2848" r:id="rId7"/>
    <p:sldId id="2847" r:id="rId8"/>
    <p:sldId id="2846" r:id="rId9"/>
    <p:sldId id="2845" r:id="rId10"/>
    <p:sldId id="2817" r:id="rId11"/>
    <p:sldId id="2826" r:id="rId12"/>
    <p:sldId id="2827" r:id="rId13"/>
    <p:sldId id="2852" r:id="rId14"/>
    <p:sldId id="2851" r:id="rId15"/>
    <p:sldId id="2853" r:id="rId16"/>
    <p:sldId id="2828" r:id="rId17"/>
    <p:sldId id="2835" r:id="rId18"/>
    <p:sldId id="2837" r:id="rId19"/>
    <p:sldId id="2838" r:id="rId20"/>
    <p:sldId id="2839" r:id="rId21"/>
    <p:sldId id="2840" r:id="rId22"/>
    <p:sldId id="2825" r:id="rId23"/>
    <p:sldId id="2844" r:id="rId24"/>
    <p:sldId id="2842" r:id="rId25"/>
    <p:sldId id="2849" r:id="rId26"/>
    <p:sldId id="2850" r:id="rId27"/>
  </p:sldIdLst>
  <p:sldSz cx="9144000" cy="6848475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8">
          <p15:clr>
            <a:srgbClr val="A4A3A4"/>
          </p15:clr>
        </p15:guide>
        <p15:guide id="2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00"/>
    <a:srgbClr val="20DF29"/>
    <a:srgbClr val="E8E990"/>
    <a:srgbClr val="FF99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47" autoAdjust="0"/>
    <p:restoredTop sz="84521" autoAdjust="0"/>
  </p:normalViewPr>
  <p:slideViewPr>
    <p:cSldViewPr>
      <p:cViewPr varScale="1">
        <p:scale>
          <a:sx n="107" d="100"/>
          <a:sy n="107" d="100"/>
        </p:scale>
        <p:origin x="2496" y="160"/>
      </p:cViewPr>
      <p:guideLst>
        <p:guide orient="horz" pos="2157"/>
        <p:guide pos="2880"/>
      </p:guideLst>
    </p:cSldViewPr>
  </p:slideViewPr>
  <p:outlineViewPr>
    <p:cViewPr>
      <p:scale>
        <a:sx n="33" d="100"/>
        <a:sy n="33" d="100"/>
      </p:scale>
      <p:origin x="0" y="556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6210"/>
    </p:cViewPr>
  </p:sorterViewPr>
  <p:notesViewPr>
    <p:cSldViewPr snapToGrid="0" snapToObjects="1">
      <p:cViewPr varScale="1">
        <p:scale>
          <a:sx n="42" d="100"/>
          <a:sy n="42" d="100"/>
        </p:scale>
        <p:origin x="-2232" y="-120"/>
      </p:cViewPr>
      <p:guideLst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F15E2060-F184-4021-99D0-835A7FCC6F25}" type="datetimeFigureOut">
              <a:rPr lang="en-US" smtClean="0"/>
              <a:t>9/22/25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3F80224-0279-41B8-A61C-781D298DC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857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0365F8E4-B9E6-2B4F-BFC1-EA81C899571B}" type="datetimeFigureOut">
              <a:rPr lang="en-US" smtClean="0"/>
              <a:t>9/22/25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4013" y="525463"/>
            <a:ext cx="3508375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25E5663-0004-3649-B9EC-01B1CEAF3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811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5E5663-0004-3649-B9EC-01B1CEAF3D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055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27468"/>
            <a:ext cx="7772400" cy="1467983"/>
          </a:xfrm>
        </p:spPr>
        <p:txBody>
          <a:bodyPr/>
          <a:lstStyle>
            <a:lvl1pPr>
              <a:defRPr>
                <a:latin typeface="Optima"/>
                <a:cs typeface="Optim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0802"/>
            <a:ext cx="6400800" cy="175016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258"/>
            <a:ext cx="2057400" cy="58433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258"/>
            <a:ext cx="6019800" cy="58433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0781"/>
            <a:ext cx="7772400" cy="136018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2677"/>
            <a:ext cx="7772400" cy="1498103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97979"/>
            <a:ext cx="4038600" cy="451967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97979"/>
            <a:ext cx="4038600" cy="451967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2982"/>
            <a:ext cx="4040188" cy="63887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1854"/>
            <a:ext cx="4040188" cy="3945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2982"/>
            <a:ext cx="4041775" cy="63887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1854"/>
            <a:ext cx="4041775" cy="3945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2670"/>
            <a:ext cx="3008313" cy="11604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2673"/>
            <a:ext cx="5111750" cy="584498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3109"/>
            <a:ext cx="3008313" cy="468454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793933"/>
            <a:ext cx="5486400" cy="56595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1924"/>
            <a:ext cx="5486400" cy="410908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59884"/>
            <a:ext cx="5486400" cy="80374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4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6094"/>
            <a:ext cx="8229600" cy="11414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97979"/>
            <a:ext cx="8229600" cy="4519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47523"/>
            <a:ext cx="2133600" cy="3646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tima"/>
                <a:cs typeface="Optima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0800" y="6498128"/>
            <a:ext cx="3962400" cy="3646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Optima"/>
                <a:cs typeface="Optima"/>
              </a:defRPr>
            </a:lvl1pPr>
          </a:lstStyle>
          <a:p>
            <a:r>
              <a:rPr lang="en-US" dirty="0"/>
              <a:t>© 2025 Phillip Compeau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47523"/>
            <a:ext cx="2133600" cy="3646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tima"/>
                <a:cs typeface="Optima"/>
              </a:defRPr>
            </a:lvl1pPr>
          </a:lstStyle>
          <a:p>
            <a:fld id="{7229CBFC-069A-41FB-B401-5CDE7832723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Optima"/>
          <a:ea typeface="+mj-ea"/>
          <a:cs typeface="Optima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Optima"/>
          <a:ea typeface="+mn-ea"/>
          <a:cs typeface="Optima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Optima"/>
          <a:ea typeface="+mn-ea"/>
          <a:cs typeface="Optima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Optima"/>
          <a:ea typeface="+mn-ea"/>
          <a:cs typeface="Optima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Optima"/>
          <a:ea typeface="+mn-ea"/>
          <a:cs typeface="Optima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Optima"/>
          <a:ea typeface="+mn-ea"/>
          <a:cs typeface="Optima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ddit.com/r/Python/comments/voc6kr/unit_tests_whats_the_point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CBCE4D-0502-30B3-FA0A-7ACC78E721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76" b="7242"/>
          <a:stretch/>
        </p:blipFill>
        <p:spPr>
          <a:xfrm>
            <a:off x="20" y="1280"/>
            <a:ext cx="9143980" cy="6847195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AF9ED0D-E74C-6828-F743-D9A57C533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47521"/>
            <a:ext cx="3086100" cy="36461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© 2025 Phillip Compeau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558EF9-34F3-F9F8-D7D1-64BB87215ECF}"/>
              </a:ext>
            </a:extLst>
          </p:cNvPr>
          <p:cNvSpPr txBox="1"/>
          <p:nvPr/>
        </p:nvSpPr>
        <p:spPr>
          <a:xfrm>
            <a:off x="914400" y="136336"/>
            <a:ext cx="73914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Optima" panose="02000503060000020004" pitchFamily="2" charset="0"/>
              </a:rPr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2325742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F468-A916-6C74-B687-A7E5C98BC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We’ve seen testing since we started!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E1B77C-7D0D-60FD-4D73-EDA625D07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648FE3-1ADD-1D7C-BA43-AC172CE221E9}"/>
              </a:ext>
            </a:extLst>
          </p:cNvPr>
          <p:cNvSpPr/>
          <p:nvPr/>
        </p:nvSpPr>
        <p:spPr>
          <a:xfrm>
            <a:off x="460858" y="1401775"/>
            <a:ext cx="5027315" cy="18107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Combination Statistic Problem:</a:t>
            </a:r>
          </a:p>
          <a:p>
            <a:pPr marL="455921" indent="-455921" fontAlgn="base">
              <a:spcBef>
                <a:spcPct val="0"/>
              </a:spcBef>
              <a:spcAft>
                <a:spcPct val="0"/>
              </a:spcAft>
              <a:buFont typeface="Arial"/>
              <a:buChar char="•"/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Input: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Integers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n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and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k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.</a:t>
            </a:r>
          </a:p>
          <a:p>
            <a:pPr marL="455921" indent="-455921" fontAlgn="base">
              <a:spcBef>
                <a:spcPct val="0"/>
              </a:spcBef>
              <a:spcAft>
                <a:spcPct val="0"/>
              </a:spcAft>
              <a:buFont typeface="Arial"/>
              <a:buChar char="•"/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Output: 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The combination statistic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C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(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n, k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).</a:t>
            </a:r>
            <a:endParaRPr lang="en-US" sz="2792" b="1" dirty="0">
              <a:latin typeface="Optima"/>
              <a:ea typeface="Times New Roman" pitchFamily="18" charset="0"/>
              <a:cs typeface="Optim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04CC7B-078F-AFF0-E138-C08E4EF5A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667" y="1369695"/>
            <a:ext cx="1535717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69B125-AF2D-2EC2-C575-D99671501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78" y="1369695"/>
            <a:ext cx="1449298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38925DB-C015-6D78-75CB-FE6663BE3A35}"/>
              </a:ext>
            </a:extLst>
          </p:cNvPr>
          <p:cNvSpPr/>
          <p:nvPr/>
        </p:nvSpPr>
        <p:spPr>
          <a:xfrm>
            <a:off x="460858" y="3521435"/>
            <a:ext cx="5027315" cy="95150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792" b="1" dirty="0">
                <a:solidFill>
                  <a:schemeClr val="accent6"/>
                </a:solidFill>
                <a:latin typeface="Optima"/>
                <a:ea typeface="Times New Roman" pitchFamily="18" charset="0"/>
                <a:cs typeface="Optima"/>
              </a:rPr>
              <a:t>STOP: 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What are each of these test datasets trying to test for?</a:t>
            </a:r>
            <a:endParaRPr lang="en-US" sz="2792" b="1" dirty="0">
              <a:latin typeface="Optima"/>
              <a:ea typeface="Times New Roman" pitchFamily="18" charset="0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2628324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F468-A916-6C74-B687-A7E5C98BC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We’ve seen testing since we started!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E1B77C-7D0D-60FD-4D73-EDA625D07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648FE3-1ADD-1D7C-BA43-AC172CE221E9}"/>
              </a:ext>
            </a:extLst>
          </p:cNvPr>
          <p:cNvSpPr/>
          <p:nvPr/>
        </p:nvSpPr>
        <p:spPr>
          <a:xfrm>
            <a:off x="460858" y="1401775"/>
            <a:ext cx="5027315" cy="18107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Combination Statistic Problem:</a:t>
            </a:r>
          </a:p>
          <a:p>
            <a:pPr marL="455921" indent="-455921" fontAlgn="base">
              <a:spcBef>
                <a:spcPct val="0"/>
              </a:spcBef>
              <a:spcAft>
                <a:spcPct val="0"/>
              </a:spcAft>
              <a:buFont typeface="Arial"/>
              <a:buChar char="•"/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Input: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Integers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n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and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k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.</a:t>
            </a:r>
          </a:p>
          <a:p>
            <a:pPr marL="455921" indent="-455921" fontAlgn="base">
              <a:spcBef>
                <a:spcPct val="0"/>
              </a:spcBef>
              <a:spcAft>
                <a:spcPct val="0"/>
              </a:spcAft>
              <a:buFont typeface="Arial"/>
              <a:buChar char="•"/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Output: 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The combination statistic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C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(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n, k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).</a:t>
            </a:r>
            <a:endParaRPr lang="en-US" sz="2792" b="1" dirty="0">
              <a:latin typeface="Optima"/>
              <a:ea typeface="Times New Roman" pitchFamily="18" charset="0"/>
              <a:cs typeface="Optim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04CC7B-078F-AFF0-E138-C08E4EF5A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667" y="1369695"/>
            <a:ext cx="1535717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69B125-AF2D-2EC2-C575-D99671501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78" y="1369695"/>
            <a:ext cx="1449298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DF698F8-2B63-ABB0-1E4F-D766F20627FC}"/>
              </a:ext>
            </a:extLst>
          </p:cNvPr>
          <p:cNvSpPr/>
          <p:nvPr/>
        </p:nvSpPr>
        <p:spPr>
          <a:xfrm>
            <a:off x="460858" y="3465502"/>
            <a:ext cx="5027315" cy="13830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Edge case: </a:t>
            </a:r>
            <a:r>
              <a:rPr lang="en-US" sz="2796" dirty="0">
                <a:latin typeface="Optima" panose="02000503060000020004" pitchFamily="2" charset="0"/>
              </a:rPr>
              <a:t>a set of inputs that require special care or that are at extreme parameter values.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E13AA2-0DE9-6015-90A4-72A9668FD5CF}"/>
              </a:ext>
            </a:extLst>
          </p:cNvPr>
          <p:cNvSpPr/>
          <p:nvPr/>
        </p:nvSpPr>
        <p:spPr>
          <a:xfrm>
            <a:off x="460857" y="5101502"/>
            <a:ext cx="5027315" cy="95150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792" b="1" dirty="0">
                <a:solidFill>
                  <a:schemeClr val="accent6"/>
                </a:solidFill>
                <a:latin typeface="Optima"/>
                <a:ea typeface="Times New Roman" pitchFamily="18" charset="0"/>
                <a:cs typeface="Optima"/>
              </a:rPr>
              <a:t>STOP: 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Which test cases do you think are edge cases?</a:t>
            </a:r>
            <a:endParaRPr lang="en-US" sz="2792" b="1" dirty="0">
              <a:latin typeface="Optima"/>
              <a:ea typeface="Times New Roman" pitchFamily="18" charset="0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2826441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F468-A916-6C74-B687-A7E5C98BC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We’ve seen testing since we started!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E1B77C-7D0D-60FD-4D73-EDA625D07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648FE3-1ADD-1D7C-BA43-AC172CE221E9}"/>
              </a:ext>
            </a:extLst>
          </p:cNvPr>
          <p:cNvSpPr/>
          <p:nvPr/>
        </p:nvSpPr>
        <p:spPr>
          <a:xfrm>
            <a:off x="460858" y="1401775"/>
            <a:ext cx="5027315" cy="18107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Combination Statistic Problem:</a:t>
            </a:r>
          </a:p>
          <a:p>
            <a:pPr marL="455921" indent="-455921" fontAlgn="base">
              <a:spcBef>
                <a:spcPct val="0"/>
              </a:spcBef>
              <a:spcAft>
                <a:spcPct val="0"/>
              </a:spcAft>
              <a:buFont typeface="Arial"/>
              <a:buChar char="•"/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Input: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Integers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n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and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k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.</a:t>
            </a:r>
          </a:p>
          <a:p>
            <a:pPr marL="455921" indent="-455921" fontAlgn="base">
              <a:spcBef>
                <a:spcPct val="0"/>
              </a:spcBef>
              <a:spcAft>
                <a:spcPct val="0"/>
              </a:spcAft>
              <a:buFont typeface="Arial"/>
              <a:buChar char="•"/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Output: 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The combination statistic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C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(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n, k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).</a:t>
            </a:r>
            <a:endParaRPr lang="en-US" sz="2792" b="1" dirty="0">
              <a:latin typeface="Optima"/>
              <a:ea typeface="Times New Roman" pitchFamily="18" charset="0"/>
              <a:cs typeface="Optim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04CC7B-078F-AFF0-E138-C08E4EF5A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667" y="1369695"/>
            <a:ext cx="1535717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69B125-AF2D-2EC2-C575-D99671501D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78" y="1369695"/>
            <a:ext cx="1449298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CE3D7F5-CBA5-918C-9101-F5B8A72D784C}"/>
              </a:ext>
            </a:extLst>
          </p:cNvPr>
          <p:cNvSpPr/>
          <p:nvPr/>
        </p:nvSpPr>
        <p:spPr>
          <a:xfrm>
            <a:off x="5680623" y="2739390"/>
            <a:ext cx="1554673" cy="1383072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7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C33967-99E3-4699-1CD0-5A297A58CACB}"/>
              </a:ext>
            </a:extLst>
          </p:cNvPr>
          <p:cNvSpPr/>
          <p:nvPr/>
        </p:nvSpPr>
        <p:spPr>
          <a:xfrm>
            <a:off x="5680623" y="1401774"/>
            <a:ext cx="1554673" cy="1337615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7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C259CB-90E3-171B-5069-D141A1A25E33}"/>
              </a:ext>
            </a:extLst>
          </p:cNvPr>
          <p:cNvSpPr/>
          <p:nvPr/>
        </p:nvSpPr>
        <p:spPr>
          <a:xfrm>
            <a:off x="460858" y="3465502"/>
            <a:ext cx="5027315" cy="13830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Edge case: </a:t>
            </a:r>
            <a:r>
              <a:rPr lang="en-US" sz="2796" dirty="0">
                <a:latin typeface="Optima" panose="02000503060000020004" pitchFamily="2" charset="0"/>
              </a:rPr>
              <a:t>a set of inputs that require special care or that are at extreme parameter values.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0466BA-CDF5-74A1-E301-7334E7E749A5}"/>
              </a:ext>
            </a:extLst>
          </p:cNvPr>
          <p:cNvSpPr/>
          <p:nvPr/>
        </p:nvSpPr>
        <p:spPr>
          <a:xfrm>
            <a:off x="460857" y="5101502"/>
            <a:ext cx="5027315" cy="95150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792" b="1" dirty="0">
                <a:solidFill>
                  <a:schemeClr val="accent6"/>
                </a:solidFill>
                <a:latin typeface="Optima"/>
                <a:ea typeface="Times New Roman" pitchFamily="18" charset="0"/>
                <a:cs typeface="Optima"/>
              </a:rPr>
              <a:t>STOP: 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Which test cases do you think are edge cases?</a:t>
            </a:r>
            <a:endParaRPr lang="en-US" sz="2792" b="1" dirty="0">
              <a:latin typeface="Optima"/>
              <a:ea typeface="Times New Roman" pitchFamily="18" charset="0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4005063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3FCC4-4B29-FD20-A374-1582A0A7F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write a function to test a function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A07369-9D48-4002-5B55-87E74D536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2025 Phillip Compeau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9EA84F-3D79-4EFF-EF29-77C1720A6A3E}"/>
              </a:ext>
            </a:extLst>
          </p:cNvPr>
          <p:cNvSpPr/>
          <p:nvPr/>
        </p:nvSpPr>
        <p:spPr>
          <a:xfrm>
            <a:off x="457201" y="1341607"/>
            <a:ext cx="8229599" cy="50783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test_combination_all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Each tuple is (n, k, expected)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cases = [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(10, 0, 1),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(10, 10, 1),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(12, 1, 12),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(8, 7, 8),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(10, 4, 210),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(10, 6, 210),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0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while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(cases):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n, k, expected = cases[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actual = combination(n, k)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assert actual == expected,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f"case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failed: C({n},{k})={actual}, expected {expected}"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</p:txBody>
      </p:sp>
    </p:spTree>
    <p:extLst>
      <p:ext uri="{BB962C8B-B14F-4D97-AF65-F5344CB8AC3E}">
        <p14:creationId xmlns:p14="http://schemas.microsoft.com/office/powerpoint/2010/main" val="2626046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C6FC5-35B4-4923-CFAE-EDE0B4465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Let’s see how Python implements this!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8940A4-D2D6-414E-81AC-B95C1897D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2025 Phillip Compeau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C8A721-E303-D443-4715-8A6425290967}"/>
              </a:ext>
            </a:extLst>
          </p:cNvPr>
          <p:cNvSpPr/>
          <p:nvPr/>
        </p:nvSpPr>
        <p:spPr>
          <a:xfrm>
            <a:off x="480704" y="1750166"/>
            <a:ext cx="8216114" cy="138307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dirty="0">
                <a:latin typeface="Optima" panose="02000503060000020004" pitchFamily="2" charset="0"/>
              </a:rPr>
              <a:t>Python provides a lot of support with the </a:t>
            </a:r>
            <a:r>
              <a:rPr lang="en-US" sz="2796" dirty="0" err="1"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r>
              <a:rPr lang="en-US" sz="2796" dirty="0">
                <a:latin typeface="Optima" panose="02000503060000020004" pitchFamily="2" charset="0"/>
              </a:rPr>
              <a:t> package. To install it, run 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pip install </a:t>
            </a:r>
            <a:r>
              <a:rPr lang="en-US" sz="2796" dirty="0" err="1"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796" dirty="0">
                <a:latin typeface="Optima" panose="02000503060000020004" pitchFamily="2" charset="0"/>
              </a:rPr>
              <a:t>(Windows) or 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pip3 install </a:t>
            </a:r>
            <a:r>
              <a:rPr lang="en-US" sz="2796" dirty="0" err="1"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796" dirty="0">
                <a:latin typeface="Optima" panose="02000503060000020004" pitchFamily="2" charset="0"/>
              </a:rPr>
              <a:t>(macOS).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B5C1E2-B666-E3EA-F91F-C4E4B34CBE3F}"/>
              </a:ext>
            </a:extLst>
          </p:cNvPr>
          <p:cNvSpPr/>
          <p:nvPr/>
        </p:nvSpPr>
        <p:spPr>
          <a:xfrm>
            <a:off x="481694" y="3648268"/>
            <a:ext cx="8216114" cy="181331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dirty="0">
                <a:latin typeface="Optima" panose="02000503060000020004" pitchFamily="2" charset="0"/>
              </a:rPr>
              <a:t>We provide some starter code with 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combination()</a:t>
            </a:r>
            <a:r>
              <a:rPr lang="en-US" sz="2796" dirty="0">
                <a:latin typeface="Optima" panose="02000503060000020004" pitchFamily="2" charset="0"/>
              </a:rPr>
              <a:t> and </a:t>
            </a:r>
            <a:r>
              <a:rPr lang="en-US" sz="2796" dirty="0" err="1">
                <a:latin typeface="Consolas" panose="020B0609020204030204" pitchFamily="49" charset="0"/>
                <a:cs typeface="Consolas" panose="020B0609020204030204" pitchFamily="49" charset="0"/>
              </a:rPr>
              <a:t>test_combination_all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796" dirty="0">
                <a:latin typeface="Optima" panose="02000503060000020004" pitchFamily="2" charset="0"/>
              </a:rPr>
              <a:t>. You can run tests using 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python -m </a:t>
            </a:r>
            <a:r>
              <a:rPr lang="en-US" sz="2796" dirty="0" err="1"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796" dirty="0" err="1">
                <a:latin typeface="Consolas" panose="020B0609020204030204" pitchFamily="49" charset="0"/>
                <a:cs typeface="Consolas" panose="020B0609020204030204" pitchFamily="49" charset="0"/>
              </a:rPr>
              <a:t>main.py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796" dirty="0">
                <a:latin typeface="Optima" panose="02000503060000020004" pitchFamily="2" charset="0"/>
              </a:rPr>
              <a:t>(Windows) or 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python3 -m </a:t>
            </a:r>
            <a:r>
              <a:rPr lang="en-US" sz="2796" dirty="0" err="1">
                <a:latin typeface="Consolas" panose="020B0609020204030204" pitchFamily="49" charset="0"/>
                <a:cs typeface="Consolas" panose="020B0609020204030204" pitchFamily="49" charset="0"/>
              </a:rPr>
              <a:t>pytest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796" dirty="0" err="1">
                <a:latin typeface="Consolas" panose="020B0609020204030204" pitchFamily="49" charset="0"/>
                <a:cs typeface="Consolas" panose="020B0609020204030204" pitchFamily="49" charset="0"/>
              </a:rPr>
              <a:t>main.py</a:t>
            </a:r>
            <a:r>
              <a:rPr lang="en-US" sz="2796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796" dirty="0">
                <a:latin typeface="Optima" panose="02000503060000020004" pitchFamily="2" charset="0"/>
              </a:rPr>
              <a:t>(macOS).</a:t>
            </a:r>
          </a:p>
        </p:txBody>
      </p:sp>
    </p:spTree>
    <p:extLst>
      <p:ext uri="{BB962C8B-B14F-4D97-AF65-F5344CB8AC3E}">
        <p14:creationId xmlns:p14="http://schemas.microsoft.com/office/powerpoint/2010/main" val="4048154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84C54D-EEFB-6968-FAB2-243B0AA86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1AE00-25B1-5878-D47E-0A53282C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Let’s see how Python implements this!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34C1C3-5B5D-9A6D-A986-1F6DE1AB1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2025 Phillip Compeau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9C5BD5-572C-5897-5F5D-3D79BCEBEB56}"/>
              </a:ext>
            </a:extLst>
          </p:cNvPr>
          <p:cNvSpPr/>
          <p:nvPr/>
        </p:nvSpPr>
        <p:spPr>
          <a:xfrm>
            <a:off x="480704" y="1750166"/>
            <a:ext cx="8216114" cy="9528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dirty="0">
                <a:latin typeface="Optima" panose="02000503060000020004" pitchFamily="2" charset="0"/>
              </a:rPr>
              <a:t>Our code is correct, so let’s change it a bit so that it is wrong and run the tests again!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24AFE1-812A-6964-29A3-3B95FDE31850}"/>
              </a:ext>
            </a:extLst>
          </p:cNvPr>
          <p:cNvSpPr/>
          <p:nvPr/>
        </p:nvSpPr>
        <p:spPr>
          <a:xfrm>
            <a:off x="457201" y="1341607"/>
            <a:ext cx="8229599" cy="452431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combination(n: int, k: int) -&gt; int: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"""Return C(n, k) with basic input validation.""”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# skipping parameter checks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if k == 0 or k == n: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420    # this will fail the edge cases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if k == 1: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return n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result = 1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1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while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&lt;= k: 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result = (result * (n - k +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 //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return result</a:t>
            </a:r>
          </a:p>
        </p:txBody>
      </p:sp>
    </p:spTree>
    <p:extLst>
      <p:ext uri="{BB962C8B-B14F-4D97-AF65-F5344CB8AC3E}">
        <p14:creationId xmlns:p14="http://schemas.microsoft.com/office/powerpoint/2010/main" val="1662709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8E221-D990-9608-E59D-9F71E3B7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Suggestion for organizing test datasets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D70EC8-6589-7EE1-5B11-637DEBAFA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B2FCEE-B06E-346B-3C87-2513D3B06FEE}"/>
              </a:ext>
            </a:extLst>
          </p:cNvPr>
          <p:cNvSpPr/>
          <p:nvPr/>
        </p:nvSpPr>
        <p:spPr>
          <a:xfrm>
            <a:off x="919480" y="1102004"/>
            <a:ext cx="4262302" cy="53171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project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│   </a:t>
            </a:r>
            <a:r>
              <a:rPr lang="en-US" sz="1997" dirty="0" err="1">
                <a:latin typeface="Consolas" panose="020B0609020204030204" pitchFamily="49" charset="0"/>
                <a:cs typeface="Consolas" panose="020B0609020204030204" pitchFamily="49" charset="0"/>
              </a:rPr>
              <a:t>main.py</a:t>
            </a:r>
            <a:endParaRPr lang="en-US" sz="1997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│   (other Python files)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│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└───tests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│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└───combination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    │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    │───input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    │      input_0.txt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    │      input_1.txt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    │      ...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    │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    │───output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           output_0.txt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           output_1.txt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997" dirty="0">
                <a:latin typeface="Consolas" panose="020B0609020204030204" pitchFamily="49" charset="0"/>
                <a:cs typeface="Consolas" panose="020B0609020204030204" pitchFamily="49" charset="0"/>
              </a:rPr>
              <a:t>               ...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88F8150-4315-1005-6D25-6E388DBE9949}"/>
              </a:ext>
            </a:extLst>
          </p:cNvPr>
          <p:cNvCxnSpPr/>
          <p:nvPr/>
        </p:nvCxnSpPr>
        <p:spPr>
          <a:xfrm>
            <a:off x="4078416" y="3119860"/>
            <a:ext cx="2206731" cy="0"/>
          </a:xfrm>
          <a:prstGeom prst="line">
            <a:avLst/>
          </a:prstGeom>
          <a:ln w="1905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4579E6-64F7-B1D2-33BF-52DB1A3DEEE1}"/>
              </a:ext>
            </a:extLst>
          </p:cNvPr>
          <p:cNvSpPr txBox="1"/>
          <p:nvPr/>
        </p:nvSpPr>
        <p:spPr>
          <a:xfrm>
            <a:off x="6438257" y="2858614"/>
            <a:ext cx="2431358" cy="5224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796" dirty="0">
                <a:latin typeface="Optima" panose="02000503060000020004" pitchFamily="2" charset="0"/>
                <a:cs typeface="Consolas" panose="020B0609020204030204" pitchFamily="49" charset="0"/>
              </a:rPr>
              <a:t>function name</a:t>
            </a:r>
            <a:endParaRPr lang="en-US" sz="2796" dirty="0">
              <a:latin typeface="Optima" panose="02000503060000020004" pitchFamily="2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BEDF16-1DD4-6F90-65BC-69E755871E2D}"/>
              </a:ext>
            </a:extLst>
          </p:cNvPr>
          <p:cNvCxnSpPr>
            <a:cxnSpLocks/>
          </p:cNvCxnSpPr>
          <p:nvPr/>
        </p:nvCxnSpPr>
        <p:spPr>
          <a:xfrm>
            <a:off x="4758046" y="4109085"/>
            <a:ext cx="1643868" cy="532659"/>
          </a:xfrm>
          <a:prstGeom prst="line">
            <a:avLst/>
          </a:prstGeom>
          <a:ln w="1905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6F6B9F-15DE-CF3A-EAA8-75E5985EEEC6}"/>
              </a:ext>
            </a:extLst>
          </p:cNvPr>
          <p:cNvCxnSpPr>
            <a:cxnSpLocks/>
          </p:cNvCxnSpPr>
          <p:nvPr/>
        </p:nvCxnSpPr>
        <p:spPr>
          <a:xfrm flipV="1">
            <a:off x="4874813" y="4946121"/>
            <a:ext cx="1527101" cy="608753"/>
          </a:xfrm>
          <a:prstGeom prst="line">
            <a:avLst/>
          </a:prstGeom>
          <a:ln w="1905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285D3B6-932C-C9CD-71D9-4DF76DFB21D4}"/>
              </a:ext>
            </a:extLst>
          </p:cNvPr>
          <p:cNvSpPr txBox="1"/>
          <p:nvPr/>
        </p:nvSpPr>
        <p:spPr>
          <a:xfrm>
            <a:off x="6529114" y="3956896"/>
            <a:ext cx="2395016" cy="1813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796" dirty="0">
                <a:latin typeface="Optima" panose="02000503060000020004" pitchFamily="2" charset="0"/>
                <a:cs typeface="Consolas" panose="020B0609020204030204" pitchFamily="49" charset="0"/>
              </a:rPr>
              <a:t>input and output for the same test dataset</a:t>
            </a:r>
            <a:endParaRPr lang="en-US" sz="2796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848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B1F07-5709-DF8E-AC3A-CA2495654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B46648-BA43-378C-C2FA-82A30BED7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BA0E94-8169-E916-9A66-4E4CEBE6F5C1}"/>
              </a:ext>
            </a:extLst>
          </p:cNvPr>
          <p:cNvSpPr/>
          <p:nvPr/>
        </p:nvSpPr>
        <p:spPr>
          <a:xfrm>
            <a:off x="460859" y="6212464"/>
            <a:ext cx="8218170" cy="5218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792" b="1" dirty="0">
                <a:solidFill>
                  <a:schemeClr val="tx2"/>
                </a:solidFill>
                <a:latin typeface="Optima"/>
                <a:ea typeface="Times New Roman" pitchFamily="18" charset="0"/>
                <a:cs typeface="Optima"/>
              </a:rPr>
              <a:t>Exercise: 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Design test cases for these two problems.</a:t>
            </a:r>
            <a:endParaRPr lang="en-US" sz="2792" b="1" dirty="0">
              <a:latin typeface="Optima"/>
              <a:ea typeface="Times New Roman" pitchFamily="18" charset="0"/>
              <a:cs typeface="Optima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3871EB-3561-6A3C-711D-2B9365B00AC1}"/>
              </a:ext>
            </a:extLst>
          </p:cNvPr>
          <p:cNvSpPr/>
          <p:nvPr/>
        </p:nvSpPr>
        <p:spPr>
          <a:xfrm>
            <a:off x="460859" y="1302023"/>
            <a:ext cx="8218170" cy="22404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Bray-Curtis Distance Problem:</a:t>
            </a:r>
          </a:p>
          <a:p>
            <a:pPr marL="455921" indent="-455921" fontAlgn="base">
              <a:spcBef>
                <a:spcPct val="0"/>
              </a:spcBef>
              <a:spcAft>
                <a:spcPct val="0"/>
              </a:spcAft>
              <a:buFont typeface="Arial"/>
              <a:buChar char="•"/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Input: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Two frequency maps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freq1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and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freq2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corresponding to two samples.</a:t>
            </a:r>
          </a:p>
          <a:p>
            <a:pPr marL="455921" indent="-455921" fontAlgn="base">
              <a:spcBef>
                <a:spcPct val="0"/>
              </a:spcBef>
              <a:spcAft>
                <a:spcPct val="0"/>
              </a:spcAft>
              <a:buFont typeface="Arial"/>
              <a:buChar char="•"/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Output: 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The Bray-Curtis distance between the two samples.</a:t>
            </a:r>
            <a:endParaRPr lang="en-US" sz="2792" b="1" dirty="0">
              <a:latin typeface="Optima"/>
              <a:ea typeface="Times New Roman" pitchFamily="18" charset="0"/>
              <a:cs typeface="Optim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8B3C50-F8EC-179F-7F72-B001504132E6}"/>
              </a:ext>
            </a:extLst>
          </p:cNvPr>
          <p:cNvSpPr/>
          <p:nvPr/>
        </p:nvSpPr>
        <p:spPr>
          <a:xfrm>
            <a:off x="460859" y="3798011"/>
            <a:ext cx="8218170" cy="22404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Jaccard Distance Problem:</a:t>
            </a:r>
          </a:p>
          <a:p>
            <a:pPr marL="455921" indent="-455921" fontAlgn="base">
              <a:spcBef>
                <a:spcPct val="0"/>
              </a:spcBef>
              <a:spcAft>
                <a:spcPct val="0"/>
              </a:spcAft>
              <a:buFont typeface="Arial"/>
              <a:buChar char="•"/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Input: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Two frequency maps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freq1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and </a:t>
            </a:r>
            <a:r>
              <a:rPr lang="en-US" sz="2792" i="1" dirty="0">
                <a:latin typeface="Optima"/>
                <a:ea typeface="Times New Roman" pitchFamily="18" charset="0"/>
                <a:cs typeface="Optima"/>
              </a:rPr>
              <a:t>freq2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 corresponding to two samples.</a:t>
            </a:r>
          </a:p>
          <a:p>
            <a:pPr marL="455921" indent="-455921" fontAlgn="base">
              <a:spcBef>
                <a:spcPct val="0"/>
              </a:spcBef>
              <a:spcAft>
                <a:spcPct val="0"/>
              </a:spcAft>
              <a:buFont typeface="Arial"/>
              <a:buChar char="•"/>
            </a:pPr>
            <a:r>
              <a:rPr lang="en-US" sz="2792" b="1" dirty="0">
                <a:latin typeface="Optima"/>
                <a:ea typeface="Times New Roman" pitchFamily="18" charset="0"/>
                <a:cs typeface="Optima"/>
              </a:rPr>
              <a:t>Output: </a:t>
            </a:r>
            <a:r>
              <a:rPr lang="en-US" sz="2792" dirty="0">
                <a:latin typeface="Optima"/>
                <a:ea typeface="Times New Roman" pitchFamily="18" charset="0"/>
                <a:cs typeface="Optima"/>
              </a:rPr>
              <a:t>The Jaccard distance between the two samples.</a:t>
            </a:r>
            <a:endParaRPr lang="en-US" sz="2792" b="1" dirty="0">
              <a:latin typeface="Optima"/>
              <a:ea typeface="Times New Roman" pitchFamily="18" charset="0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519099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09CA-717A-F7D9-30CB-CFB9CA33A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may plan top down, but we should test (and debug) bottom 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AB29D9-4D82-DFDA-1B2A-57258BA4F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F909CC-5407-E939-6FBD-9CA89FC773CB}"/>
              </a:ext>
            </a:extLst>
          </p:cNvPr>
          <p:cNvCxnSpPr/>
          <p:nvPr/>
        </p:nvCxnSpPr>
        <p:spPr>
          <a:xfrm rot="10800000" flipH="1">
            <a:off x="2788478" y="2579292"/>
            <a:ext cx="1222097" cy="1010253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Shape 213">
            <a:extLst>
              <a:ext uri="{FF2B5EF4-FFF2-40B4-BE49-F238E27FC236}">
                <a16:creationId xmlns:a16="http://schemas.microsoft.com/office/drawing/2014/main" id="{3F5D0C72-E093-CB93-5E5B-8B41450C86B4}"/>
              </a:ext>
            </a:extLst>
          </p:cNvPr>
          <p:cNvSpPr/>
          <p:nvPr/>
        </p:nvSpPr>
        <p:spPr>
          <a:xfrm>
            <a:off x="1602640" y="3711387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f2()</a:t>
            </a:r>
          </a:p>
        </p:txBody>
      </p:sp>
      <p:sp>
        <p:nvSpPr>
          <p:cNvPr id="7" name="Shape 213">
            <a:extLst>
              <a:ext uri="{FF2B5EF4-FFF2-40B4-BE49-F238E27FC236}">
                <a16:creationId xmlns:a16="http://schemas.microsoft.com/office/drawing/2014/main" id="{FEC2B0CA-41D7-79D0-8563-C6AF4C0F738D}"/>
              </a:ext>
            </a:extLst>
          </p:cNvPr>
          <p:cNvSpPr/>
          <p:nvPr/>
        </p:nvSpPr>
        <p:spPr>
          <a:xfrm>
            <a:off x="4041693" y="3711387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f3()</a:t>
            </a:r>
          </a:p>
        </p:txBody>
      </p:sp>
      <p:sp>
        <p:nvSpPr>
          <p:cNvPr id="8" name="Shape 213">
            <a:extLst>
              <a:ext uri="{FF2B5EF4-FFF2-40B4-BE49-F238E27FC236}">
                <a16:creationId xmlns:a16="http://schemas.microsoft.com/office/drawing/2014/main" id="{4D0D9E2F-2F2C-501E-7012-18576ACD7FA1}"/>
              </a:ext>
            </a:extLst>
          </p:cNvPr>
          <p:cNvSpPr/>
          <p:nvPr/>
        </p:nvSpPr>
        <p:spPr>
          <a:xfrm>
            <a:off x="6384818" y="3711387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f4()</a:t>
            </a:r>
            <a:endParaRPr lang="en-US" sz="2397" dirty="0">
              <a:latin typeface="Consolas" panose="020B0609020204030204" pitchFamily="49" charset="0"/>
              <a:ea typeface="Courier"/>
              <a:cs typeface="Consolas" panose="020B0609020204030204" pitchFamily="49" charset="0"/>
              <a:sym typeface="Courier"/>
            </a:endParaRPr>
          </a:p>
        </p:txBody>
      </p:sp>
      <p:sp>
        <p:nvSpPr>
          <p:cNvPr id="9" name="Shape 213">
            <a:extLst>
              <a:ext uri="{FF2B5EF4-FFF2-40B4-BE49-F238E27FC236}">
                <a16:creationId xmlns:a16="http://schemas.microsoft.com/office/drawing/2014/main" id="{3C736BA1-EB6A-859F-F392-C95E6D0EE299}"/>
              </a:ext>
            </a:extLst>
          </p:cNvPr>
          <p:cNvSpPr/>
          <p:nvPr/>
        </p:nvSpPr>
        <p:spPr>
          <a:xfrm>
            <a:off x="4041693" y="1906775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f1()</a:t>
            </a:r>
            <a:endParaRPr lang="en-US" sz="2397" dirty="0">
              <a:latin typeface="Consolas" panose="020B0609020204030204" pitchFamily="49" charset="0"/>
              <a:ea typeface="Courier"/>
              <a:cs typeface="Consolas" panose="020B0609020204030204" pitchFamily="49" charset="0"/>
              <a:sym typeface="Courier"/>
            </a:endParaRPr>
          </a:p>
        </p:txBody>
      </p:sp>
      <p:sp>
        <p:nvSpPr>
          <p:cNvPr id="10" name="Shape 213">
            <a:extLst>
              <a:ext uri="{FF2B5EF4-FFF2-40B4-BE49-F238E27FC236}">
                <a16:creationId xmlns:a16="http://schemas.microsoft.com/office/drawing/2014/main" id="{1DD9285C-6288-690D-586A-FD6FADB2044C}"/>
              </a:ext>
            </a:extLst>
          </p:cNvPr>
          <p:cNvSpPr/>
          <p:nvPr/>
        </p:nvSpPr>
        <p:spPr>
          <a:xfrm>
            <a:off x="732052" y="5418665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f5()</a:t>
            </a:r>
          </a:p>
        </p:txBody>
      </p:sp>
      <p:sp>
        <p:nvSpPr>
          <p:cNvPr id="11" name="Shape 213">
            <a:extLst>
              <a:ext uri="{FF2B5EF4-FFF2-40B4-BE49-F238E27FC236}">
                <a16:creationId xmlns:a16="http://schemas.microsoft.com/office/drawing/2014/main" id="{D597DAAB-9FEF-0FC1-6BCF-726EF799881E}"/>
              </a:ext>
            </a:extLst>
          </p:cNvPr>
          <p:cNvSpPr/>
          <p:nvPr/>
        </p:nvSpPr>
        <p:spPr>
          <a:xfrm>
            <a:off x="2458607" y="5418665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f6()</a:t>
            </a:r>
          </a:p>
        </p:txBody>
      </p:sp>
      <p:sp>
        <p:nvSpPr>
          <p:cNvPr id="12" name="Shape 213">
            <a:extLst>
              <a:ext uri="{FF2B5EF4-FFF2-40B4-BE49-F238E27FC236}">
                <a16:creationId xmlns:a16="http://schemas.microsoft.com/office/drawing/2014/main" id="{1A439219-9290-798C-F3B6-0242172D3F02}"/>
              </a:ext>
            </a:extLst>
          </p:cNvPr>
          <p:cNvSpPr/>
          <p:nvPr/>
        </p:nvSpPr>
        <p:spPr>
          <a:xfrm>
            <a:off x="4041692" y="5418665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f7()</a:t>
            </a:r>
          </a:p>
        </p:txBody>
      </p:sp>
      <p:sp>
        <p:nvSpPr>
          <p:cNvPr id="13" name="Shape 213">
            <a:extLst>
              <a:ext uri="{FF2B5EF4-FFF2-40B4-BE49-F238E27FC236}">
                <a16:creationId xmlns:a16="http://schemas.microsoft.com/office/drawing/2014/main" id="{2625BB8B-8F05-46C8-88C7-476F4D9FBE25}"/>
              </a:ext>
            </a:extLst>
          </p:cNvPr>
          <p:cNvSpPr/>
          <p:nvPr/>
        </p:nvSpPr>
        <p:spPr>
          <a:xfrm>
            <a:off x="5506959" y="5420483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f8()</a:t>
            </a:r>
          </a:p>
        </p:txBody>
      </p:sp>
      <p:sp>
        <p:nvSpPr>
          <p:cNvPr id="14" name="Shape 213">
            <a:extLst>
              <a:ext uri="{FF2B5EF4-FFF2-40B4-BE49-F238E27FC236}">
                <a16:creationId xmlns:a16="http://schemas.microsoft.com/office/drawing/2014/main" id="{7B37C48C-AE9A-411F-7A2C-8C3343280430}"/>
              </a:ext>
            </a:extLst>
          </p:cNvPr>
          <p:cNvSpPr/>
          <p:nvPr/>
        </p:nvSpPr>
        <p:spPr>
          <a:xfrm>
            <a:off x="7264979" y="5418665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f9()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79763B6-1E7F-6E93-E395-E7869C13CCA1}"/>
              </a:ext>
            </a:extLst>
          </p:cNvPr>
          <p:cNvCxnSpPr/>
          <p:nvPr/>
        </p:nvCxnSpPr>
        <p:spPr>
          <a:xfrm rot="10800000">
            <a:off x="4952971" y="2579292"/>
            <a:ext cx="1222097" cy="1010253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962209D-76E2-B86C-A8ED-3304B80E97AF}"/>
              </a:ext>
            </a:extLst>
          </p:cNvPr>
          <p:cNvCxnSpPr/>
          <p:nvPr/>
        </p:nvCxnSpPr>
        <p:spPr>
          <a:xfrm rot="10800000">
            <a:off x="4481773" y="2639238"/>
            <a:ext cx="15558" cy="945105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F6AC403-9437-3B96-B981-35A246BD4FB8}"/>
              </a:ext>
            </a:extLst>
          </p:cNvPr>
          <p:cNvCxnSpPr/>
          <p:nvPr/>
        </p:nvCxnSpPr>
        <p:spPr>
          <a:xfrm rot="10800000" flipH="1">
            <a:off x="1377129" y="4376924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462EDB-6A8C-DFBD-2F49-4A2EBA709B0A}"/>
              </a:ext>
            </a:extLst>
          </p:cNvPr>
          <p:cNvCxnSpPr/>
          <p:nvPr/>
        </p:nvCxnSpPr>
        <p:spPr>
          <a:xfrm rot="10800000">
            <a:off x="2169926" y="4376924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10AA577-40EC-50A0-7ED6-62BEA3F30B61}"/>
              </a:ext>
            </a:extLst>
          </p:cNvPr>
          <p:cNvCxnSpPr/>
          <p:nvPr/>
        </p:nvCxnSpPr>
        <p:spPr>
          <a:xfrm rot="10800000">
            <a:off x="4493465" y="4376924"/>
            <a:ext cx="15558" cy="945105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DD12F58-D656-BBF2-5327-BB8954E84524}"/>
              </a:ext>
            </a:extLst>
          </p:cNvPr>
          <p:cNvCxnSpPr/>
          <p:nvPr/>
        </p:nvCxnSpPr>
        <p:spPr>
          <a:xfrm rot="10800000" flipH="1">
            <a:off x="6139199" y="4394879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BF78A8C-2377-E63A-57A9-BA6742FDD2D6}"/>
              </a:ext>
            </a:extLst>
          </p:cNvPr>
          <p:cNvCxnSpPr/>
          <p:nvPr/>
        </p:nvCxnSpPr>
        <p:spPr>
          <a:xfrm rot="10800000">
            <a:off x="6931995" y="4394879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321331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09CA-717A-F7D9-30CB-CFB9CA33A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may plan top down, but we should test (and debug) bottom 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AB29D9-4D82-DFDA-1B2A-57258BA4F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F909CC-5407-E939-6FBD-9CA89FC773CB}"/>
              </a:ext>
            </a:extLst>
          </p:cNvPr>
          <p:cNvCxnSpPr/>
          <p:nvPr/>
        </p:nvCxnSpPr>
        <p:spPr>
          <a:xfrm rot="10800000" flipH="1">
            <a:off x="2788478" y="2579292"/>
            <a:ext cx="1222097" cy="1010253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Shape 213">
            <a:extLst>
              <a:ext uri="{FF2B5EF4-FFF2-40B4-BE49-F238E27FC236}">
                <a16:creationId xmlns:a16="http://schemas.microsoft.com/office/drawing/2014/main" id="{3F5D0C72-E093-CB93-5E5B-8B41450C86B4}"/>
              </a:ext>
            </a:extLst>
          </p:cNvPr>
          <p:cNvSpPr/>
          <p:nvPr/>
        </p:nvSpPr>
        <p:spPr>
          <a:xfrm>
            <a:off x="1602640" y="3711387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f2()</a:t>
            </a:r>
          </a:p>
        </p:txBody>
      </p:sp>
      <p:sp>
        <p:nvSpPr>
          <p:cNvPr id="7" name="Shape 213">
            <a:extLst>
              <a:ext uri="{FF2B5EF4-FFF2-40B4-BE49-F238E27FC236}">
                <a16:creationId xmlns:a16="http://schemas.microsoft.com/office/drawing/2014/main" id="{FEC2B0CA-41D7-79D0-8563-C6AF4C0F738D}"/>
              </a:ext>
            </a:extLst>
          </p:cNvPr>
          <p:cNvSpPr/>
          <p:nvPr/>
        </p:nvSpPr>
        <p:spPr>
          <a:xfrm>
            <a:off x="4041693" y="3711387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f3()</a:t>
            </a:r>
          </a:p>
        </p:txBody>
      </p:sp>
      <p:sp>
        <p:nvSpPr>
          <p:cNvPr id="8" name="Shape 213">
            <a:extLst>
              <a:ext uri="{FF2B5EF4-FFF2-40B4-BE49-F238E27FC236}">
                <a16:creationId xmlns:a16="http://schemas.microsoft.com/office/drawing/2014/main" id="{4D0D9E2F-2F2C-501E-7012-18576ACD7FA1}"/>
              </a:ext>
            </a:extLst>
          </p:cNvPr>
          <p:cNvSpPr/>
          <p:nvPr/>
        </p:nvSpPr>
        <p:spPr>
          <a:xfrm>
            <a:off x="6384818" y="3711387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f4()</a:t>
            </a:r>
            <a:endParaRPr lang="en-US" sz="2397" dirty="0">
              <a:latin typeface="Consolas" panose="020B0609020204030204" pitchFamily="49" charset="0"/>
              <a:ea typeface="Courier"/>
              <a:cs typeface="Consolas" panose="020B0609020204030204" pitchFamily="49" charset="0"/>
              <a:sym typeface="Courier"/>
            </a:endParaRPr>
          </a:p>
        </p:txBody>
      </p:sp>
      <p:sp>
        <p:nvSpPr>
          <p:cNvPr id="9" name="Shape 213">
            <a:extLst>
              <a:ext uri="{FF2B5EF4-FFF2-40B4-BE49-F238E27FC236}">
                <a16:creationId xmlns:a16="http://schemas.microsoft.com/office/drawing/2014/main" id="{3C736BA1-EB6A-859F-F392-C95E6D0EE299}"/>
              </a:ext>
            </a:extLst>
          </p:cNvPr>
          <p:cNvSpPr/>
          <p:nvPr/>
        </p:nvSpPr>
        <p:spPr>
          <a:xfrm>
            <a:off x="4041693" y="1906775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f1()</a:t>
            </a:r>
            <a:endParaRPr lang="en-US" sz="2397" dirty="0">
              <a:latin typeface="Consolas" panose="020B0609020204030204" pitchFamily="49" charset="0"/>
              <a:ea typeface="Courier"/>
              <a:cs typeface="Consolas" panose="020B0609020204030204" pitchFamily="49" charset="0"/>
              <a:sym typeface="Courier"/>
            </a:endParaRPr>
          </a:p>
        </p:txBody>
      </p:sp>
      <p:sp>
        <p:nvSpPr>
          <p:cNvPr id="10" name="Shape 213">
            <a:extLst>
              <a:ext uri="{FF2B5EF4-FFF2-40B4-BE49-F238E27FC236}">
                <a16:creationId xmlns:a16="http://schemas.microsoft.com/office/drawing/2014/main" id="{1DD9285C-6288-690D-586A-FD6FADB2044C}"/>
              </a:ext>
            </a:extLst>
          </p:cNvPr>
          <p:cNvSpPr/>
          <p:nvPr/>
        </p:nvSpPr>
        <p:spPr>
          <a:xfrm>
            <a:off x="732052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f5()</a:t>
            </a:r>
          </a:p>
        </p:txBody>
      </p:sp>
      <p:sp>
        <p:nvSpPr>
          <p:cNvPr id="11" name="Shape 213">
            <a:extLst>
              <a:ext uri="{FF2B5EF4-FFF2-40B4-BE49-F238E27FC236}">
                <a16:creationId xmlns:a16="http://schemas.microsoft.com/office/drawing/2014/main" id="{D597DAAB-9FEF-0FC1-6BCF-726EF799881E}"/>
              </a:ext>
            </a:extLst>
          </p:cNvPr>
          <p:cNvSpPr/>
          <p:nvPr/>
        </p:nvSpPr>
        <p:spPr>
          <a:xfrm>
            <a:off x="2458607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f6()</a:t>
            </a:r>
          </a:p>
        </p:txBody>
      </p:sp>
      <p:sp>
        <p:nvSpPr>
          <p:cNvPr id="12" name="Shape 213">
            <a:extLst>
              <a:ext uri="{FF2B5EF4-FFF2-40B4-BE49-F238E27FC236}">
                <a16:creationId xmlns:a16="http://schemas.microsoft.com/office/drawing/2014/main" id="{1A439219-9290-798C-F3B6-0242172D3F02}"/>
              </a:ext>
            </a:extLst>
          </p:cNvPr>
          <p:cNvSpPr/>
          <p:nvPr/>
        </p:nvSpPr>
        <p:spPr>
          <a:xfrm>
            <a:off x="4041692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f7()</a:t>
            </a:r>
          </a:p>
        </p:txBody>
      </p:sp>
      <p:sp>
        <p:nvSpPr>
          <p:cNvPr id="13" name="Shape 213">
            <a:extLst>
              <a:ext uri="{FF2B5EF4-FFF2-40B4-BE49-F238E27FC236}">
                <a16:creationId xmlns:a16="http://schemas.microsoft.com/office/drawing/2014/main" id="{2625BB8B-8F05-46C8-88C7-476F4D9FBE25}"/>
              </a:ext>
            </a:extLst>
          </p:cNvPr>
          <p:cNvSpPr/>
          <p:nvPr/>
        </p:nvSpPr>
        <p:spPr>
          <a:xfrm>
            <a:off x="5506959" y="5420483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f8()</a:t>
            </a:r>
          </a:p>
        </p:txBody>
      </p:sp>
      <p:sp>
        <p:nvSpPr>
          <p:cNvPr id="14" name="Shape 213">
            <a:extLst>
              <a:ext uri="{FF2B5EF4-FFF2-40B4-BE49-F238E27FC236}">
                <a16:creationId xmlns:a16="http://schemas.microsoft.com/office/drawing/2014/main" id="{7B37C48C-AE9A-411F-7A2C-8C3343280430}"/>
              </a:ext>
            </a:extLst>
          </p:cNvPr>
          <p:cNvSpPr/>
          <p:nvPr/>
        </p:nvSpPr>
        <p:spPr>
          <a:xfrm>
            <a:off x="7264979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f9()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79763B6-1E7F-6E93-E395-E7869C13CCA1}"/>
              </a:ext>
            </a:extLst>
          </p:cNvPr>
          <p:cNvCxnSpPr/>
          <p:nvPr/>
        </p:nvCxnSpPr>
        <p:spPr>
          <a:xfrm rot="10800000">
            <a:off x="4952971" y="2579292"/>
            <a:ext cx="1222097" cy="1010253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962209D-76E2-B86C-A8ED-3304B80E97AF}"/>
              </a:ext>
            </a:extLst>
          </p:cNvPr>
          <p:cNvCxnSpPr/>
          <p:nvPr/>
        </p:nvCxnSpPr>
        <p:spPr>
          <a:xfrm rot="10800000">
            <a:off x="4481773" y="2639238"/>
            <a:ext cx="15558" cy="945105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F6AC403-9437-3B96-B981-35A246BD4FB8}"/>
              </a:ext>
            </a:extLst>
          </p:cNvPr>
          <p:cNvCxnSpPr/>
          <p:nvPr/>
        </p:nvCxnSpPr>
        <p:spPr>
          <a:xfrm rot="10800000" flipH="1">
            <a:off x="1377129" y="4376924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462EDB-6A8C-DFBD-2F49-4A2EBA709B0A}"/>
              </a:ext>
            </a:extLst>
          </p:cNvPr>
          <p:cNvCxnSpPr/>
          <p:nvPr/>
        </p:nvCxnSpPr>
        <p:spPr>
          <a:xfrm rot="10800000">
            <a:off x="2169926" y="4376924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10AA577-40EC-50A0-7ED6-62BEA3F30B61}"/>
              </a:ext>
            </a:extLst>
          </p:cNvPr>
          <p:cNvCxnSpPr/>
          <p:nvPr/>
        </p:nvCxnSpPr>
        <p:spPr>
          <a:xfrm rot="10800000">
            <a:off x="4493465" y="4376924"/>
            <a:ext cx="15558" cy="945105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DD12F58-D656-BBF2-5327-BB8954E84524}"/>
              </a:ext>
            </a:extLst>
          </p:cNvPr>
          <p:cNvCxnSpPr/>
          <p:nvPr/>
        </p:nvCxnSpPr>
        <p:spPr>
          <a:xfrm rot="10800000" flipH="1">
            <a:off x="6139199" y="4394879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BF78A8C-2377-E63A-57A9-BA6742FDD2D6}"/>
              </a:ext>
            </a:extLst>
          </p:cNvPr>
          <p:cNvCxnSpPr/>
          <p:nvPr/>
        </p:nvCxnSpPr>
        <p:spPr>
          <a:xfrm rot="10800000">
            <a:off x="6931995" y="4394879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586128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74723-44AD-6028-51BA-098A5C0C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Just One More Thing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3EC885-AD42-96EA-717D-41AA1A1C3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5CD075-9A4B-AB76-8039-3D19AC378326}"/>
              </a:ext>
            </a:extLst>
          </p:cNvPr>
          <p:cNvSpPr/>
          <p:nvPr/>
        </p:nvSpPr>
        <p:spPr>
          <a:xfrm>
            <a:off x="480704" y="1750166"/>
            <a:ext cx="8216114" cy="9527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b="1" dirty="0">
                <a:solidFill>
                  <a:schemeClr val="accent6"/>
                </a:solidFill>
                <a:latin typeface="Optima" panose="02000503060000020004" pitchFamily="2" charset="0"/>
              </a:rPr>
              <a:t>STOP: </a:t>
            </a:r>
            <a:r>
              <a:rPr lang="en-US" sz="2796" dirty="0">
                <a:latin typeface="Optima" panose="02000503060000020004" pitchFamily="2" charset="0"/>
              </a:rPr>
              <a:t>Would you bet your life against $1 million that the functions that we have written are correct?</a:t>
            </a:r>
            <a:endParaRPr lang="en-US" sz="2796" b="1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3847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09CA-717A-F7D9-30CB-CFB9CA33A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may plan top down, but we should test (and debug) bottom 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AB29D9-4D82-DFDA-1B2A-57258BA4F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F909CC-5407-E939-6FBD-9CA89FC773CB}"/>
              </a:ext>
            </a:extLst>
          </p:cNvPr>
          <p:cNvCxnSpPr/>
          <p:nvPr/>
        </p:nvCxnSpPr>
        <p:spPr>
          <a:xfrm rot="10800000" flipH="1">
            <a:off x="2788478" y="2579292"/>
            <a:ext cx="1222097" cy="1010253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Shape 213">
            <a:extLst>
              <a:ext uri="{FF2B5EF4-FFF2-40B4-BE49-F238E27FC236}">
                <a16:creationId xmlns:a16="http://schemas.microsoft.com/office/drawing/2014/main" id="{3F5D0C72-E093-CB93-5E5B-8B41450C86B4}"/>
              </a:ext>
            </a:extLst>
          </p:cNvPr>
          <p:cNvSpPr/>
          <p:nvPr/>
        </p:nvSpPr>
        <p:spPr>
          <a:xfrm>
            <a:off x="1602640" y="3711387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f2()</a:t>
            </a:r>
          </a:p>
        </p:txBody>
      </p:sp>
      <p:sp>
        <p:nvSpPr>
          <p:cNvPr id="7" name="Shape 213">
            <a:extLst>
              <a:ext uri="{FF2B5EF4-FFF2-40B4-BE49-F238E27FC236}">
                <a16:creationId xmlns:a16="http://schemas.microsoft.com/office/drawing/2014/main" id="{FEC2B0CA-41D7-79D0-8563-C6AF4C0F738D}"/>
              </a:ext>
            </a:extLst>
          </p:cNvPr>
          <p:cNvSpPr/>
          <p:nvPr/>
        </p:nvSpPr>
        <p:spPr>
          <a:xfrm>
            <a:off x="4041693" y="3711387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f3()</a:t>
            </a:r>
          </a:p>
        </p:txBody>
      </p:sp>
      <p:sp>
        <p:nvSpPr>
          <p:cNvPr id="8" name="Shape 213">
            <a:extLst>
              <a:ext uri="{FF2B5EF4-FFF2-40B4-BE49-F238E27FC236}">
                <a16:creationId xmlns:a16="http://schemas.microsoft.com/office/drawing/2014/main" id="{4D0D9E2F-2F2C-501E-7012-18576ACD7FA1}"/>
              </a:ext>
            </a:extLst>
          </p:cNvPr>
          <p:cNvSpPr/>
          <p:nvPr/>
        </p:nvSpPr>
        <p:spPr>
          <a:xfrm>
            <a:off x="6384818" y="3711387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f4()</a:t>
            </a:r>
            <a:endParaRPr lang="en-US" sz="2397" dirty="0">
              <a:latin typeface="Consolas" panose="020B0609020204030204" pitchFamily="49" charset="0"/>
              <a:ea typeface="Courier"/>
              <a:cs typeface="Consolas" panose="020B0609020204030204" pitchFamily="49" charset="0"/>
              <a:sym typeface="Courier"/>
            </a:endParaRPr>
          </a:p>
        </p:txBody>
      </p:sp>
      <p:sp>
        <p:nvSpPr>
          <p:cNvPr id="9" name="Shape 213">
            <a:extLst>
              <a:ext uri="{FF2B5EF4-FFF2-40B4-BE49-F238E27FC236}">
                <a16:creationId xmlns:a16="http://schemas.microsoft.com/office/drawing/2014/main" id="{3C736BA1-EB6A-859F-F392-C95E6D0EE299}"/>
              </a:ext>
            </a:extLst>
          </p:cNvPr>
          <p:cNvSpPr/>
          <p:nvPr/>
        </p:nvSpPr>
        <p:spPr>
          <a:xfrm>
            <a:off x="4041693" y="1906775"/>
            <a:ext cx="880161" cy="47126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f1()</a:t>
            </a:r>
            <a:endParaRPr lang="en-US" sz="2397" dirty="0">
              <a:latin typeface="Consolas" panose="020B0609020204030204" pitchFamily="49" charset="0"/>
              <a:ea typeface="Courier"/>
              <a:cs typeface="Consolas" panose="020B0609020204030204" pitchFamily="49" charset="0"/>
              <a:sym typeface="Courier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79763B6-1E7F-6E93-E395-E7869C13CCA1}"/>
              </a:ext>
            </a:extLst>
          </p:cNvPr>
          <p:cNvCxnSpPr/>
          <p:nvPr/>
        </p:nvCxnSpPr>
        <p:spPr>
          <a:xfrm rot="10800000">
            <a:off x="4952971" y="2579292"/>
            <a:ext cx="1222097" cy="1010253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962209D-76E2-B86C-A8ED-3304B80E97AF}"/>
              </a:ext>
            </a:extLst>
          </p:cNvPr>
          <p:cNvCxnSpPr/>
          <p:nvPr/>
        </p:nvCxnSpPr>
        <p:spPr>
          <a:xfrm rot="10800000">
            <a:off x="4481773" y="2639238"/>
            <a:ext cx="15558" cy="945105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F6AC403-9437-3B96-B981-35A246BD4FB8}"/>
              </a:ext>
            </a:extLst>
          </p:cNvPr>
          <p:cNvCxnSpPr/>
          <p:nvPr/>
        </p:nvCxnSpPr>
        <p:spPr>
          <a:xfrm rot="10800000" flipH="1">
            <a:off x="1377129" y="4376924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462EDB-6A8C-DFBD-2F49-4A2EBA709B0A}"/>
              </a:ext>
            </a:extLst>
          </p:cNvPr>
          <p:cNvCxnSpPr/>
          <p:nvPr/>
        </p:nvCxnSpPr>
        <p:spPr>
          <a:xfrm rot="10800000">
            <a:off x="2169926" y="4376924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10AA577-40EC-50A0-7ED6-62BEA3F30B61}"/>
              </a:ext>
            </a:extLst>
          </p:cNvPr>
          <p:cNvCxnSpPr/>
          <p:nvPr/>
        </p:nvCxnSpPr>
        <p:spPr>
          <a:xfrm rot="10800000">
            <a:off x="4493465" y="4376924"/>
            <a:ext cx="15558" cy="945105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DD12F58-D656-BBF2-5327-BB8954E84524}"/>
              </a:ext>
            </a:extLst>
          </p:cNvPr>
          <p:cNvCxnSpPr/>
          <p:nvPr/>
        </p:nvCxnSpPr>
        <p:spPr>
          <a:xfrm rot="10800000" flipH="1">
            <a:off x="6139199" y="4394879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BF78A8C-2377-E63A-57A9-BA6742FDD2D6}"/>
              </a:ext>
            </a:extLst>
          </p:cNvPr>
          <p:cNvCxnSpPr/>
          <p:nvPr/>
        </p:nvCxnSpPr>
        <p:spPr>
          <a:xfrm rot="10800000">
            <a:off x="6931995" y="4394879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" name="Shape 213">
            <a:extLst>
              <a:ext uri="{FF2B5EF4-FFF2-40B4-BE49-F238E27FC236}">
                <a16:creationId xmlns:a16="http://schemas.microsoft.com/office/drawing/2014/main" id="{1BECEC66-0905-F166-5A00-2AD11127B637}"/>
              </a:ext>
            </a:extLst>
          </p:cNvPr>
          <p:cNvSpPr/>
          <p:nvPr/>
        </p:nvSpPr>
        <p:spPr>
          <a:xfrm>
            <a:off x="732052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f5()</a:t>
            </a:r>
          </a:p>
        </p:txBody>
      </p:sp>
      <p:sp>
        <p:nvSpPr>
          <p:cNvPr id="22" name="Shape 213">
            <a:extLst>
              <a:ext uri="{FF2B5EF4-FFF2-40B4-BE49-F238E27FC236}">
                <a16:creationId xmlns:a16="http://schemas.microsoft.com/office/drawing/2014/main" id="{429CE343-4329-A42D-BF86-41FC04774E28}"/>
              </a:ext>
            </a:extLst>
          </p:cNvPr>
          <p:cNvSpPr/>
          <p:nvPr/>
        </p:nvSpPr>
        <p:spPr>
          <a:xfrm>
            <a:off x="2458607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f6()</a:t>
            </a:r>
          </a:p>
        </p:txBody>
      </p:sp>
      <p:sp>
        <p:nvSpPr>
          <p:cNvPr id="23" name="Shape 213">
            <a:extLst>
              <a:ext uri="{FF2B5EF4-FFF2-40B4-BE49-F238E27FC236}">
                <a16:creationId xmlns:a16="http://schemas.microsoft.com/office/drawing/2014/main" id="{3397A0C9-F363-7B45-140E-CDD674C6F409}"/>
              </a:ext>
            </a:extLst>
          </p:cNvPr>
          <p:cNvSpPr/>
          <p:nvPr/>
        </p:nvSpPr>
        <p:spPr>
          <a:xfrm>
            <a:off x="4041692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f7()</a:t>
            </a:r>
          </a:p>
        </p:txBody>
      </p:sp>
      <p:sp>
        <p:nvSpPr>
          <p:cNvPr id="24" name="Shape 213">
            <a:extLst>
              <a:ext uri="{FF2B5EF4-FFF2-40B4-BE49-F238E27FC236}">
                <a16:creationId xmlns:a16="http://schemas.microsoft.com/office/drawing/2014/main" id="{56A82880-38C7-51E6-CB3B-37E14B4401C5}"/>
              </a:ext>
            </a:extLst>
          </p:cNvPr>
          <p:cNvSpPr/>
          <p:nvPr/>
        </p:nvSpPr>
        <p:spPr>
          <a:xfrm>
            <a:off x="5506959" y="5420483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f8()</a:t>
            </a:r>
          </a:p>
        </p:txBody>
      </p:sp>
      <p:sp>
        <p:nvSpPr>
          <p:cNvPr id="25" name="Shape 213">
            <a:extLst>
              <a:ext uri="{FF2B5EF4-FFF2-40B4-BE49-F238E27FC236}">
                <a16:creationId xmlns:a16="http://schemas.microsoft.com/office/drawing/2014/main" id="{BACFB76D-96B3-283C-30B7-F2655734D3DF}"/>
              </a:ext>
            </a:extLst>
          </p:cNvPr>
          <p:cNvSpPr/>
          <p:nvPr/>
        </p:nvSpPr>
        <p:spPr>
          <a:xfrm>
            <a:off x="7264979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f9()</a:t>
            </a:r>
          </a:p>
        </p:txBody>
      </p:sp>
    </p:spTree>
    <p:extLst>
      <p:ext uri="{BB962C8B-B14F-4D97-AF65-F5344CB8AC3E}">
        <p14:creationId xmlns:p14="http://schemas.microsoft.com/office/powerpoint/2010/main" val="13194997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09CA-717A-F7D9-30CB-CFB9CA33A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may plan top down, but we should test (and debug) bottom 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AB29D9-4D82-DFDA-1B2A-57258BA4F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F909CC-5407-E939-6FBD-9CA89FC773CB}"/>
              </a:ext>
            </a:extLst>
          </p:cNvPr>
          <p:cNvCxnSpPr/>
          <p:nvPr/>
        </p:nvCxnSpPr>
        <p:spPr>
          <a:xfrm rot="10800000" flipH="1">
            <a:off x="2788478" y="2579292"/>
            <a:ext cx="1222097" cy="1010253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Shape 213">
            <a:extLst>
              <a:ext uri="{FF2B5EF4-FFF2-40B4-BE49-F238E27FC236}">
                <a16:creationId xmlns:a16="http://schemas.microsoft.com/office/drawing/2014/main" id="{3C736BA1-EB6A-859F-F392-C95E6D0EE299}"/>
              </a:ext>
            </a:extLst>
          </p:cNvPr>
          <p:cNvSpPr/>
          <p:nvPr/>
        </p:nvSpPr>
        <p:spPr>
          <a:xfrm>
            <a:off x="4041693" y="190677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f1()</a:t>
            </a:r>
            <a:endParaRPr lang="en-US" sz="2397" dirty="0">
              <a:latin typeface="Consolas" panose="020B0609020204030204" pitchFamily="49" charset="0"/>
              <a:ea typeface="Courier"/>
              <a:cs typeface="Consolas" panose="020B0609020204030204" pitchFamily="49" charset="0"/>
              <a:sym typeface="Courier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79763B6-1E7F-6E93-E395-E7869C13CCA1}"/>
              </a:ext>
            </a:extLst>
          </p:cNvPr>
          <p:cNvCxnSpPr/>
          <p:nvPr/>
        </p:nvCxnSpPr>
        <p:spPr>
          <a:xfrm rot="10800000">
            <a:off x="4952971" y="2579292"/>
            <a:ext cx="1222097" cy="1010253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962209D-76E2-B86C-A8ED-3304B80E97AF}"/>
              </a:ext>
            </a:extLst>
          </p:cNvPr>
          <p:cNvCxnSpPr/>
          <p:nvPr/>
        </p:nvCxnSpPr>
        <p:spPr>
          <a:xfrm rot="10800000">
            <a:off x="4481773" y="2639238"/>
            <a:ext cx="15558" cy="945105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F6AC403-9437-3B96-B981-35A246BD4FB8}"/>
              </a:ext>
            </a:extLst>
          </p:cNvPr>
          <p:cNvCxnSpPr/>
          <p:nvPr/>
        </p:nvCxnSpPr>
        <p:spPr>
          <a:xfrm rot="10800000" flipH="1">
            <a:off x="1377129" y="4376924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7462EDB-6A8C-DFBD-2F49-4A2EBA709B0A}"/>
              </a:ext>
            </a:extLst>
          </p:cNvPr>
          <p:cNvCxnSpPr/>
          <p:nvPr/>
        </p:nvCxnSpPr>
        <p:spPr>
          <a:xfrm rot="10800000">
            <a:off x="2169926" y="4376924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10AA577-40EC-50A0-7ED6-62BEA3F30B61}"/>
              </a:ext>
            </a:extLst>
          </p:cNvPr>
          <p:cNvCxnSpPr/>
          <p:nvPr/>
        </p:nvCxnSpPr>
        <p:spPr>
          <a:xfrm rot="10800000">
            <a:off x="4493465" y="4376924"/>
            <a:ext cx="15558" cy="945105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DD12F58-D656-BBF2-5327-BB8954E84524}"/>
              </a:ext>
            </a:extLst>
          </p:cNvPr>
          <p:cNvCxnSpPr/>
          <p:nvPr/>
        </p:nvCxnSpPr>
        <p:spPr>
          <a:xfrm rot="10800000" flipH="1">
            <a:off x="6139199" y="4394879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BF78A8C-2377-E63A-57A9-BA6742FDD2D6}"/>
              </a:ext>
            </a:extLst>
          </p:cNvPr>
          <p:cNvCxnSpPr/>
          <p:nvPr/>
        </p:nvCxnSpPr>
        <p:spPr>
          <a:xfrm rot="10800000">
            <a:off x="6931995" y="4394879"/>
            <a:ext cx="594262" cy="881446"/>
          </a:xfrm>
          <a:prstGeom prst="line">
            <a:avLst/>
          </a:prstGeom>
          <a:noFill/>
          <a:ln w="28575" cap="flat" cmpd="sng">
            <a:solidFill>
              <a:srgbClr val="000000"/>
            </a:solidFill>
            <a:prstDash val="solid"/>
            <a:miter lim="400000"/>
            <a:tailEnd type="triangle" w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" name="Shape 213">
            <a:extLst>
              <a:ext uri="{FF2B5EF4-FFF2-40B4-BE49-F238E27FC236}">
                <a16:creationId xmlns:a16="http://schemas.microsoft.com/office/drawing/2014/main" id="{C705B0DF-88C6-15E4-6C4C-4DF5378F3FD3}"/>
              </a:ext>
            </a:extLst>
          </p:cNvPr>
          <p:cNvSpPr/>
          <p:nvPr/>
        </p:nvSpPr>
        <p:spPr>
          <a:xfrm>
            <a:off x="732052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f5()</a:t>
            </a:r>
          </a:p>
        </p:txBody>
      </p:sp>
      <p:sp>
        <p:nvSpPr>
          <p:cNvPr id="22" name="Shape 213">
            <a:extLst>
              <a:ext uri="{FF2B5EF4-FFF2-40B4-BE49-F238E27FC236}">
                <a16:creationId xmlns:a16="http://schemas.microsoft.com/office/drawing/2014/main" id="{4CCECD05-DE12-4086-E465-AA5A8275B77D}"/>
              </a:ext>
            </a:extLst>
          </p:cNvPr>
          <p:cNvSpPr/>
          <p:nvPr/>
        </p:nvSpPr>
        <p:spPr>
          <a:xfrm>
            <a:off x="2458607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f6()</a:t>
            </a:r>
          </a:p>
        </p:txBody>
      </p:sp>
      <p:sp>
        <p:nvSpPr>
          <p:cNvPr id="23" name="Shape 213">
            <a:extLst>
              <a:ext uri="{FF2B5EF4-FFF2-40B4-BE49-F238E27FC236}">
                <a16:creationId xmlns:a16="http://schemas.microsoft.com/office/drawing/2014/main" id="{4192D056-2911-EE70-00B5-8CFECB4FF6FC}"/>
              </a:ext>
            </a:extLst>
          </p:cNvPr>
          <p:cNvSpPr/>
          <p:nvPr/>
        </p:nvSpPr>
        <p:spPr>
          <a:xfrm>
            <a:off x="4041692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f7()</a:t>
            </a:r>
          </a:p>
        </p:txBody>
      </p:sp>
      <p:sp>
        <p:nvSpPr>
          <p:cNvPr id="24" name="Shape 213">
            <a:extLst>
              <a:ext uri="{FF2B5EF4-FFF2-40B4-BE49-F238E27FC236}">
                <a16:creationId xmlns:a16="http://schemas.microsoft.com/office/drawing/2014/main" id="{57B4FF7F-D6E8-5155-A161-587EFA2AC55D}"/>
              </a:ext>
            </a:extLst>
          </p:cNvPr>
          <p:cNvSpPr/>
          <p:nvPr/>
        </p:nvSpPr>
        <p:spPr>
          <a:xfrm>
            <a:off x="5506959" y="5420483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f8()</a:t>
            </a:r>
          </a:p>
        </p:txBody>
      </p:sp>
      <p:sp>
        <p:nvSpPr>
          <p:cNvPr id="25" name="Shape 213">
            <a:extLst>
              <a:ext uri="{FF2B5EF4-FFF2-40B4-BE49-F238E27FC236}">
                <a16:creationId xmlns:a16="http://schemas.microsoft.com/office/drawing/2014/main" id="{A9F14288-0251-0E32-1B9E-5BF2A069AC00}"/>
              </a:ext>
            </a:extLst>
          </p:cNvPr>
          <p:cNvSpPr/>
          <p:nvPr/>
        </p:nvSpPr>
        <p:spPr>
          <a:xfrm>
            <a:off x="7264979" y="5418665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f9()</a:t>
            </a:r>
          </a:p>
        </p:txBody>
      </p:sp>
      <p:sp>
        <p:nvSpPr>
          <p:cNvPr id="26" name="Shape 213">
            <a:extLst>
              <a:ext uri="{FF2B5EF4-FFF2-40B4-BE49-F238E27FC236}">
                <a16:creationId xmlns:a16="http://schemas.microsoft.com/office/drawing/2014/main" id="{88C207F0-12CF-680D-66D8-9DE15F332BD6}"/>
              </a:ext>
            </a:extLst>
          </p:cNvPr>
          <p:cNvSpPr/>
          <p:nvPr/>
        </p:nvSpPr>
        <p:spPr>
          <a:xfrm>
            <a:off x="1602640" y="3711387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f2()</a:t>
            </a:r>
          </a:p>
        </p:txBody>
      </p:sp>
      <p:sp>
        <p:nvSpPr>
          <p:cNvPr id="27" name="Shape 213">
            <a:extLst>
              <a:ext uri="{FF2B5EF4-FFF2-40B4-BE49-F238E27FC236}">
                <a16:creationId xmlns:a16="http://schemas.microsoft.com/office/drawing/2014/main" id="{E642F541-5524-B89F-3B17-8146C09ABB4F}"/>
              </a:ext>
            </a:extLst>
          </p:cNvPr>
          <p:cNvSpPr/>
          <p:nvPr/>
        </p:nvSpPr>
        <p:spPr>
          <a:xfrm>
            <a:off x="4041693" y="3711387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f3()</a:t>
            </a:r>
          </a:p>
        </p:txBody>
      </p:sp>
      <p:sp>
        <p:nvSpPr>
          <p:cNvPr id="28" name="Shape 213">
            <a:extLst>
              <a:ext uri="{FF2B5EF4-FFF2-40B4-BE49-F238E27FC236}">
                <a16:creationId xmlns:a16="http://schemas.microsoft.com/office/drawing/2014/main" id="{FBFEEB65-0446-D2DB-206C-F515651F753E}"/>
              </a:ext>
            </a:extLst>
          </p:cNvPr>
          <p:cNvSpPr/>
          <p:nvPr/>
        </p:nvSpPr>
        <p:spPr>
          <a:xfrm>
            <a:off x="6384818" y="3711387"/>
            <a:ext cx="880161" cy="4712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>
            <a:solidFill>
              <a:schemeClr val="accent3">
                <a:lumMod val="50000"/>
              </a:schemeClr>
            </a:solidFill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729" tIns="50729" rIns="50729" bIns="50729" anchor="ctr">
            <a:spAutoFit/>
          </a:bodyPr>
          <a:lstStyle/>
          <a:p>
            <a:pPr lvl="0" algn="ctr">
              <a:defRPr sz="1800"/>
            </a:pPr>
            <a:r>
              <a:rPr lang="en-US" sz="2397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f4()</a:t>
            </a:r>
            <a:endParaRPr lang="en-US" sz="2397" dirty="0">
              <a:latin typeface="Consolas" panose="020B0609020204030204" pitchFamily="49" charset="0"/>
              <a:ea typeface="Courier"/>
              <a:cs typeface="Consolas" panose="020B0609020204030204" pitchFamily="49" charset="0"/>
              <a:sym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9138367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14903-FFA6-5E55-A4FE-F4675B5A5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 isn’t foolproof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ABCF7-CD8A-8C94-3B3E-80FE54979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F80576-433E-7B6E-A269-B48E24C8B5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667" y="1369695"/>
            <a:ext cx="1535717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F66E77-A9E2-DC8A-DE7E-BC3FA2429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78" y="1369695"/>
            <a:ext cx="1449298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B032EF3-C097-8A59-F4AA-B6FEF172DBC1}"/>
              </a:ext>
            </a:extLst>
          </p:cNvPr>
          <p:cNvSpPr/>
          <p:nvPr/>
        </p:nvSpPr>
        <p:spPr>
          <a:xfrm>
            <a:off x="400801" y="1373481"/>
            <a:ext cx="5027315" cy="13830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b="1" dirty="0">
                <a:solidFill>
                  <a:schemeClr val="accent6"/>
                </a:solidFill>
                <a:latin typeface="Optima" panose="02000503060000020004" pitchFamily="2" charset="0"/>
              </a:rPr>
              <a:t>STOP: </a:t>
            </a:r>
            <a:r>
              <a:rPr lang="en-US" sz="2796" dirty="0">
                <a:latin typeface="Optima" panose="02000503060000020004" pitchFamily="2" charset="0"/>
              </a:rPr>
              <a:t>If a function passes the unit tests at the right, can we conclude that it is correct? </a:t>
            </a:r>
          </a:p>
        </p:txBody>
      </p:sp>
    </p:spTree>
    <p:extLst>
      <p:ext uri="{BB962C8B-B14F-4D97-AF65-F5344CB8AC3E}">
        <p14:creationId xmlns:p14="http://schemas.microsoft.com/office/powerpoint/2010/main" val="748860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14903-FFA6-5E55-A4FE-F4675B5A5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 isn’t foolproof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ABCF7-CD8A-8C94-3B3E-80FE54979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F80576-433E-7B6E-A269-B48E24C8B5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667" y="1369695"/>
            <a:ext cx="1535717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F66E77-A9E2-DC8A-DE7E-BC3FA2429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78" y="1369695"/>
            <a:ext cx="1449298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74AC636-275C-392F-CDF4-97BD269A4DF0}"/>
              </a:ext>
            </a:extLst>
          </p:cNvPr>
          <p:cNvSpPr/>
          <p:nvPr/>
        </p:nvSpPr>
        <p:spPr>
          <a:xfrm>
            <a:off x="400800" y="3153490"/>
            <a:ext cx="5027315" cy="322716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b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Answer: </a:t>
            </a:r>
            <a:r>
              <a:rPr lang="en-US" sz="2796" dirty="0">
                <a:latin typeface="Optima" panose="02000503060000020004" pitchFamily="2" charset="0"/>
              </a:rPr>
              <a:t>No! Consider the following function.</a:t>
            </a:r>
          </a:p>
          <a:p>
            <a:endParaRPr lang="en-US" sz="2796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397" dirty="0">
                <a:latin typeface="Consolas" panose="020B0609020204030204" pitchFamily="49" charset="0"/>
                <a:cs typeface="Consolas" panose="020B0609020204030204" pitchFamily="49" charset="0"/>
              </a:rPr>
              <a:t>Combination(n, k)</a:t>
            </a:r>
          </a:p>
          <a:p>
            <a:r>
              <a:rPr lang="en-US" sz="2397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397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397" dirty="0">
                <a:latin typeface="Consolas" panose="020B0609020204030204" pitchFamily="49" charset="0"/>
                <a:cs typeface="Consolas" panose="020B0609020204030204" pitchFamily="49" charset="0"/>
              </a:rPr>
              <a:t> n = 1000</a:t>
            </a:r>
          </a:p>
          <a:p>
            <a:r>
              <a:rPr lang="en-US" sz="2397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397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2397" dirty="0">
                <a:latin typeface="Consolas" panose="020B0609020204030204" pitchFamily="49" charset="0"/>
                <a:cs typeface="Consolas" panose="020B0609020204030204" pitchFamily="49" charset="0"/>
              </a:rPr>
              <a:t> 37</a:t>
            </a:r>
          </a:p>
          <a:p>
            <a:r>
              <a:rPr lang="en-US" sz="2397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397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sz="2397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397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2397" dirty="0">
                <a:latin typeface="Consolas" panose="020B0609020204030204" pitchFamily="49" charset="0"/>
                <a:cs typeface="Consolas" panose="020B0609020204030204" pitchFamily="49" charset="0"/>
              </a:rPr>
              <a:t> n!/(k!*(n-k)!)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D25EC9-BC7D-9914-2285-3A6C5E8ED8FA}"/>
              </a:ext>
            </a:extLst>
          </p:cNvPr>
          <p:cNvSpPr/>
          <p:nvPr/>
        </p:nvSpPr>
        <p:spPr>
          <a:xfrm>
            <a:off x="400801" y="1373481"/>
            <a:ext cx="5027315" cy="138307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b="1" dirty="0">
                <a:solidFill>
                  <a:schemeClr val="accent6"/>
                </a:solidFill>
                <a:latin typeface="Optima" panose="02000503060000020004" pitchFamily="2" charset="0"/>
              </a:rPr>
              <a:t>STOP: </a:t>
            </a:r>
            <a:r>
              <a:rPr lang="en-US" sz="2796" dirty="0">
                <a:latin typeface="Optima" panose="02000503060000020004" pitchFamily="2" charset="0"/>
              </a:rPr>
              <a:t>If a function passes the unit tests at the right, can we conclude that it is correct? </a:t>
            </a:r>
          </a:p>
        </p:txBody>
      </p:sp>
    </p:spTree>
    <p:extLst>
      <p:ext uri="{BB962C8B-B14F-4D97-AF65-F5344CB8AC3E}">
        <p14:creationId xmlns:p14="http://schemas.microsoft.com/office/powerpoint/2010/main" val="26103504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14903-FFA6-5E55-A4FE-F4675B5A5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 isn’t foolproof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8ABCF7-CD8A-8C94-3B3E-80FE54979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F80576-433E-7B6E-A269-B48E24C8B5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667" y="1369695"/>
            <a:ext cx="1535717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F66E77-A9E2-DC8A-DE7E-BC3FA2429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78" y="1369695"/>
            <a:ext cx="1449298" cy="410908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B032EF3-C097-8A59-F4AA-B6FEF172DBC1}"/>
              </a:ext>
            </a:extLst>
          </p:cNvPr>
          <p:cNvSpPr/>
          <p:nvPr/>
        </p:nvSpPr>
        <p:spPr>
          <a:xfrm>
            <a:off x="400801" y="1373480"/>
            <a:ext cx="5027315" cy="353430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b="1" dirty="0">
                <a:solidFill>
                  <a:schemeClr val="accent5"/>
                </a:solidFill>
                <a:latin typeface="Optima" panose="02000503060000020004" pitchFamily="2" charset="0"/>
              </a:rPr>
              <a:t>Note: </a:t>
            </a:r>
            <a:r>
              <a:rPr lang="en-US" sz="2796" dirty="0">
                <a:latin typeface="Optima" panose="02000503060000020004" pitchFamily="2" charset="0"/>
              </a:rPr>
              <a:t>furthermore, even though we know that </a:t>
            </a:r>
            <a:r>
              <a:rPr lang="en-US" sz="2796" i="1" dirty="0">
                <a:latin typeface="Optima" panose="02000503060000020004" pitchFamily="2" charset="0"/>
              </a:rPr>
              <a:t>C</a:t>
            </a:r>
            <a:r>
              <a:rPr lang="en-US" sz="2796" dirty="0">
                <a:latin typeface="Optima" panose="02000503060000020004" pitchFamily="2" charset="0"/>
              </a:rPr>
              <a:t>(1000, 999) = 1000, your first function may have been right but gotten stuck computing factorials, which is why we included larger datasets in the challenge problems.</a:t>
            </a:r>
          </a:p>
        </p:txBody>
      </p:sp>
    </p:spTree>
    <p:extLst>
      <p:ext uri="{BB962C8B-B14F-4D97-AF65-F5344CB8AC3E}">
        <p14:creationId xmlns:p14="http://schemas.microsoft.com/office/powerpoint/2010/main" val="42213005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EBC01-1FEE-8B8E-2985-62046D2A9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really necessary?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AAC8C4-EC2B-05CE-C4E9-993F16ED9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2025 Phillip Compeau</a:t>
            </a:r>
            <a:endParaRPr lang="en-US" dirty="0"/>
          </a:p>
        </p:txBody>
      </p:sp>
      <p:pic>
        <p:nvPicPr>
          <p:cNvPr id="6" name="Picture 5" descr="A screenshot of a test&#10;&#10;AI-generated content may be incorrect.">
            <a:extLst>
              <a:ext uri="{FF2B5EF4-FFF2-40B4-BE49-F238E27FC236}">
                <a16:creationId xmlns:a16="http://schemas.microsoft.com/office/drawing/2014/main" id="{E44A9993-560D-FC31-ACE0-065A3CBC8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36495"/>
            <a:ext cx="7772400" cy="3163640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858F8D-900A-C374-7491-96AE1C64A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8350" y="4595574"/>
            <a:ext cx="2527300" cy="1783976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1860C9F-D62C-962E-2B53-CEA749E9D09B}"/>
              </a:ext>
            </a:extLst>
          </p:cNvPr>
          <p:cNvSpPr txBox="1"/>
          <p:nvPr/>
        </p:nvSpPr>
        <p:spPr>
          <a:xfrm>
            <a:off x="4569031" y="1336085"/>
            <a:ext cx="30257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Optima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200" dirty="0" err="1">
                <a:latin typeface="Optima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www.reddit.com</a:t>
            </a:r>
            <a:r>
              <a:rPr lang="en-US" sz="1200" dirty="0">
                <a:latin typeface="Optima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/r/Python/comments/voc6kr/</a:t>
            </a:r>
            <a:r>
              <a:rPr lang="en-US" sz="1200" dirty="0" err="1">
                <a:latin typeface="Optima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unit_tests_whats_the_point</a:t>
            </a:r>
            <a:r>
              <a:rPr lang="en-US" sz="1200" dirty="0">
                <a:latin typeface="Optima" panose="0200050306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sz="1200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5265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FC47D-943E-8C9B-B983-4DDE0A8B2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B9A8D-F593-3F71-CED4-6D79EDF35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really necessary?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FB4D9D-B0D4-9EE4-C4CE-6AF37E59F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2025 Phillip Compeau</a:t>
            </a:r>
            <a:endParaRPr lang="en-US" dirty="0"/>
          </a:p>
        </p:txBody>
      </p:sp>
      <p:pic>
        <p:nvPicPr>
          <p:cNvPr id="5" name="Picture 4" descr="A screenshot of a test&#10;&#10;AI-generated content may be incorrect.">
            <a:extLst>
              <a:ext uri="{FF2B5EF4-FFF2-40B4-BE49-F238E27FC236}">
                <a16:creationId xmlns:a16="http://schemas.microsoft.com/office/drawing/2014/main" id="{DF8FFA4B-AADF-C79E-D098-7FA3C4567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17507"/>
            <a:ext cx="7772400" cy="5130998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11084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74723-44AD-6028-51BA-098A5C0C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Just One More Thing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3EC885-AD42-96EA-717D-41AA1A1C3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1FC311-2E10-88FC-D6F5-598B7F8C7C99}"/>
              </a:ext>
            </a:extLst>
          </p:cNvPr>
          <p:cNvSpPr/>
          <p:nvPr/>
        </p:nvSpPr>
        <p:spPr>
          <a:xfrm>
            <a:off x="480704" y="3087097"/>
            <a:ext cx="8216114" cy="13830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i="1" dirty="0">
                <a:latin typeface="Optima" panose="02000503060000020004" pitchFamily="2" charset="0"/>
              </a:rPr>
              <a:t>All </a:t>
            </a:r>
            <a:r>
              <a:rPr lang="en-US" sz="2796" dirty="0">
                <a:latin typeface="Optima" panose="02000503060000020004" pitchFamily="2" charset="0"/>
              </a:rPr>
              <a:t>code, before being published, should be </a:t>
            </a:r>
            <a:r>
              <a:rPr lang="en-US" sz="2796" i="1" dirty="0">
                <a:latin typeface="Optima" panose="02000503060000020004" pitchFamily="2" charset="0"/>
              </a:rPr>
              <a:t>tested</a:t>
            </a:r>
            <a:r>
              <a:rPr lang="en-US" sz="2796" dirty="0">
                <a:latin typeface="Optima" panose="02000503060000020004" pitchFamily="2" charset="0"/>
              </a:rPr>
              <a:t>. In </a:t>
            </a: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unit testing</a:t>
            </a:r>
            <a:r>
              <a:rPr lang="en-US" sz="2796" dirty="0">
                <a:latin typeface="Optima" panose="02000503060000020004" pitchFamily="2" charset="0"/>
              </a:rPr>
              <a:t>, we test individual functions independently of each other.</a:t>
            </a:r>
            <a:endParaRPr lang="en-US" sz="2796" b="1" dirty="0">
              <a:latin typeface="Optima" panose="02000503060000020004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BA66AE-1803-18FB-86E5-EC792B4F517A}"/>
              </a:ext>
            </a:extLst>
          </p:cNvPr>
          <p:cNvSpPr/>
          <p:nvPr/>
        </p:nvSpPr>
        <p:spPr>
          <a:xfrm>
            <a:off x="480704" y="1750166"/>
            <a:ext cx="8216114" cy="9527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b="1" dirty="0">
                <a:solidFill>
                  <a:schemeClr val="accent6"/>
                </a:solidFill>
                <a:latin typeface="Optima" panose="02000503060000020004" pitchFamily="2" charset="0"/>
              </a:rPr>
              <a:t>STOP: </a:t>
            </a:r>
            <a:r>
              <a:rPr lang="en-US" sz="2796" dirty="0">
                <a:latin typeface="Optima" panose="02000503060000020004" pitchFamily="2" charset="0"/>
              </a:rPr>
              <a:t>Would you bet your life against $1 million that the functions that we have written are correct?</a:t>
            </a:r>
            <a:endParaRPr lang="en-US" sz="2796" b="1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7599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74723-44AD-6028-51BA-098A5C0C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Just One More Thing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3EC885-AD42-96EA-717D-41AA1A1C3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B44011-2D1A-1A19-B165-AF10DF699442}"/>
              </a:ext>
            </a:extLst>
          </p:cNvPr>
          <p:cNvSpPr/>
          <p:nvPr/>
        </p:nvSpPr>
        <p:spPr>
          <a:xfrm>
            <a:off x="480704" y="4863087"/>
            <a:ext cx="8216114" cy="138307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b="1" dirty="0">
                <a:solidFill>
                  <a:schemeClr val="accent3">
                    <a:lumMod val="50000"/>
                  </a:schemeClr>
                </a:solidFill>
                <a:latin typeface="Optima" panose="02000503060000020004" pitchFamily="2" charset="0"/>
              </a:rPr>
              <a:t>Key point: </a:t>
            </a:r>
            <a:r>
              <a:rPr lang="en-US" sz="2796" dirty="0">
                <a:latin typeface="Optima" panose="02000503060000020004" pitchFamily="2" charset="0"/>
              </a:rPr>
              <a:t>This is another benefit of having modular code, since the more functions we have, the easier it will be to isolate any problems.</a:t>
            </a:r>
            <a:endParaRPr lang="en-US" sz="2796" b="1" dirty="0">
              <a:latin typeface="Optima" panose="02000503060000020004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CD66B4-2F41-37ED-65D8-D40C1CF7B507}"/>
              </a:ext>
            </a:extLst>
          </p:cNvPr>
          <p:cNvSpPr/>
          <p:nvPr/>
        </p:nvSpPr>
        <p:spPr>
          <a:xfrm>
            <a:off x="480704" y="3087097"/>
            <a:ext cx="8216114" cy="13830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i="1" dirty="0">
                <a:latin typeface="Optima" panose="02000503060000020004" pitchFamily="2" charset="0"/>
              </a:rPr>
              <a:t>All </a:t>
            </a:r>
            <a:r>
              <a:rPr lang="en-US" sz="2796" dirty="0">
                <a:latin typeface="Optima" panose="02000503060000020004" pitchFamily="2" charset="0"/>
              </a:rPr>
              <a:t>code, before being published, should be </a:t>
            </a:r>
            <a:r>
              <a:rPr lang="en-US" sz="2796" i="1" dirty="0">
                <a:latin typeface="Optima" panose="02000503060000020004" pitchFamily="2" charset="0"/>
              </a:rPr>
              <a:t>tested</a:t>
            </a:r>
            <a:r>
              <a:rPr lang="en-US" sz="2796" dirty="0">
                <a:latin typeface="Optima" panose="02000503060000020004" pitchFamily="2" charset="0"/>
              </a:rPr>
              <a:t>. In </a:t>
            </a: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unit testing</a:t>
            </a:r>
            <a:r>
              <a:rPr lang="en-US" sz="2796" dirty="0">
                <a:latin typeface="Optima" panose="02000503060000020004" pitchFamily="2" charset="0"/>
              </a:rPr>
              <a:t>, we test individual functions independently of each other.</a:t>
            </a:r>
            <a:endParaRPr lang="en-US" sz="2796" b="1" dirty="0">
              <a:latin typeface="Optima" panose="02000503060000020004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246319-29EF-36E1-3D14-C4655E2F3FFD}"/>
              </a:ext>
            </a:extLst>
          </p:cNvPr>
          <p:cNvSpPr/>
          <p:nvPr/>
        </p:nvSpPr>
        <p:spPr>
          <a:xfrm>
            <a:off x="480704" y="1750166"/>
            <a:ext cx="8216114" cy="9527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b="1" dirty="0">
                <a:solidFill>
                  <a:schemeClr val="accent6"/>
                </a:solidFill>
                <a:latin typeface="Optima" panose="02000503060000020004" pitchFamily="2" charset="0"/>
              </a:rPr>
              <a:t>STOP: </a:t>
            </a:r>
            <a:r>
              <a:rPr lang="en-US" sz="2796" dirty="0">
                <a:latin typeface="Optima" panose="02000503060000020004" pitchFamily="2" charset="0"/>
              </a:rPr>
              <a:t>Would you bet your life against $1 million that the functions that we wrote are correct?</a:t>
            </a:r>
            <a:endParaRPr lang="en-US" sz="2796" b="1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92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B1EF5-AB19-80CA-A861-6177B1159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Principles for Unit Testing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A093A9-079C-2108-8A19-629EF6B56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493914-FD29-2537-11B8-D6F6D1B1A705}"/>
              </a:ext>
            </a:extLst>
          </p:cNvPr>
          <p:cNvSpPr/>
          <p:nvPr/>
        </p:nvSpPr>
        <p:spPr>
          <a:xfrm>
            <a:off x="480704" y="1750166"/>
            <a:ext cx="8216114" cy="9528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dirty="0">
                <a:latin typeface="Optima" panose="02000503060000020004" pitchFamily="2" charset="0"/>
              </a:rPr>
              <a:t>For each function, tests should be: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F</a:t>
            </a:r>
            <a:r>
              <a:rPr lang="en-US" sz="2796" dirty="0">
                <a:latin typeface="Optima" panose="02000503060000020004" pitchFamily="2" charset="0"/>
              </a:rPr>
              <a:t>ast (don’t have gigantic, slow test datasets)</a:t>
            </a:r>
          </a:p>
        </p:txBody>
      </p:sp>
    </p:spTree>
    <p:extLst>
      <p:ext uri="{BB962C8B-B14F-4D97-AF65-F5344CB8AC3E}">
        <p14:creationId xmlns:p14="http://schemas.microsoft.com/office/powerpoint/2010/main" val="4218257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B1EF5-AB19-80CA-A861-6177B1159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Principles for Unit Testing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A093A9-079C-2108-8A19-629EF6B56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493914-FD29-2537-11B8-D6F6D1B1A705}"/>
              </a:ext>
            </a:extLst>
          </p:cNvPr>
          <p:cNvSpPr/>
          <p:nvPr/>
        </p:nvSpPr>
        <p:spPr>
          <a:xfrm>
            <a:off x="480704" y="1750166"/>
            <a:ext cx="8216114" cy="181331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dirty="0">
                <a:latin typeface="Optima" panose="02000503060000020004" pitchFamily="2" charset="0"/>
              </a:rPr>
              <a:t>For each function, tests should be: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F</a:t>
            </a:r>
            <a:r>
              <a:rPr lang="en-US" sz="2796" dirty="0">
                <a:latin typeface="Optima" panose="02000503060000020004" pitchFamily="2" charset="0"/>
              </a:rPr>
              <a:t>ast (don’t have gigantic, slow test datasets)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I</a:t>
            </a:r>
            <a:r>
              <a:rPr lang="en-US" sz="2796" dirty="0">
                <a:latin typeface="Optima" panose="02000503060000020004" pitchFamily="2" charset="0"/>
              </a:rPr>
              <a:t>ndependent (we should test one type of outcome at a time)</a:t>
            </a:r>
          </a:p>
        </p:txBody>
      </p:sp>
    </p:spTree>
    <p:extLst>
      <p:ext uri="{BB962C8B-B14F-4D97-AF65-F5344CB8AC3E}">
        <p14:creationId xmlns:p14="http://schemas.microsoft.com/office/powerpoint/2010/main" val="499567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B1EF5-AB19-80CA-A861-6177B1159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Principles for Unit Testing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A093A9-079C-2108-8A19-629EF6B56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493914-FD29-2537-11B8-D6F6D1B1A705}"/>
              </a:ext>
            </a:extLst>
          </p:cNvPr>
          <p:cNvSpPr/>
          <p:nvPr/>
        </p:nvSpPr>
        <p:spPr>
          <a:xfrm>
            <a:off x="480704" y="1750166"/>
            <a:ext cx="8216114" cy="267380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dirty="0">
                <a:latin typeface="Optima" panose="02000503060000020004" pitchFamily="2" charset="0"/>
              </a:rPr>
              <a:t>For each function, tests should be: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F</a:t>
            </a:r>
            <a:r>
              <a:rPr lang="en-US" sz="2796" dirty="0">
                <a:latin typeface="Optima" panose="02000503060000020004" pitchFamily="2" charset="0"/>
              </a:rPr>
              <a:t>ast (don’t have gigantic, slow test datasets)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I</a:t>
            </a:r>
            <a:r>
              <a:rPr lang="en-US" sz="2796" dirty="0">
                <a:latin typeface="Optima" panose="02000503060000020004" pitchFamily="2" charset="0"/>
              </a:rPr>
              <a:t>ndependent (we should test one type of outcome at a time)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R</a:t>
            </a:r>
            <a:r>
              <a:rPr lang="en-US" sz="2796" dirty="0">
                <a:latin typeface="Optima" panose="02000503060000020004" pitchFamily="2" charset="0"/>
              </a:rPr>
              <a:t>epeatable (if we run tests multiple times, or on different machines, we should get same outcome)</a:t>
            </a:r>
          </a:p>
        </p:txBody>
      </p:sp>
    </p:spTree>
    <p:extLst>
      <p:ext uri="{BB962C8B-B14F-4D97-AF65-F5344CB8AC3E}">
        <p14:creationId xmlns:p14="http://schemas.microsoft.com/office/powerpoint/2010/main" val="2093437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B1EF5-AB19-80CA-A861-6177B1159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Principles for Unit Testing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A093A9-079C-2108-8A19-629EF6B56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493914-FD29-2537-11B8-D6F6D1B1A705}"/>
              </a:ext>
            </a:extLst>
          </p:cNvPr>
          <p:cNvSpPr/>
          <p:nvPr/>
        </p:nvSpPr>
        <p:spPr>
          <a:xfrm>
            <a:off x="480704" y="1750166"/>
            <a:ext cx="8216114" cy="353430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dirty="0">
                <a:latin typeface="Optima" panose="02000503060000020004" pitchFamily="2" charset="0"/>
              </a:rPr>
              <a:t>For each function, tests should be: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F</a:t>
            </a:r>
            <a:r>
              <a:rPr lang="en-US" sz="2796" dirty="0">
                <a:latin typeface="Optima" panose="02000503060000020004" pitchFamily="2" charset="0"/>
              </a:rPr>
              <a:t>ast (don’t have gigantic, slow test datasets)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I</a:t>
            </a:r>
            <a:r>
              <a:rPr lang="en-US" sz="2796" dirty="0">
                <a:latin typeface="Optima" panose="02000503060000020004" pitchFamily="2" charset="0"/>
              </a:rPr>
              <a:t>ndependent (we should test one type of outcome at a time)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R</a:t>
            </a:r>
            <a:r>
              <a:rPr lang="en-US" sz="2796" dirty="0">
                <a:latin typeface="Optima" panose="02000503060000020004" pitchFamily="2" charset="0"/>
              </a:rPr>
              <a:t>epeatable (if we run tests multiple times, or on different machines, we should get same outcome)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S</a:t>
            </a:r>
            <a:r>
              <a:rPr lang="en-US" sz="2796" dirty="0">
                <a:latin typeface="Optima" panose="02000503060000020004" pitchFamily="2" charset="0"/>
              </a:rPr>
              <a:t>elf-validating (the tests we run should not require additional downstream testing)</a:t>
            </a:r>
          </a:p>
        </p:txBody>
      </p:sp>
    </p:spTree>
    <p:extLst>
      <p:ext uri="{BB962C8B-B14F-4D97-AF65-F5344CB8AC3E}">
        <p14:creationId xmlns:p14="http://schemas.microsoft.com/office/powerpoint/2010/main" val="1547556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B1EF5-AB19-80CA-A861-6177B1159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Principles for Unit Testing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A093A9-079C-2108-8A19-629EF6B56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2025 Phillip Compeau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493914-FD29-2537-11B8-D6F6D1B1A705}"/>
              </a:ext>
            </a:extLst>
          </p:cNvPr>
          <p:cNvSpPr/>
          <p:nvPr/>
        </p:nvSpPr>
        <p:spPr>
          <a:xfrm>
            <a:off x="480704" y="1750166"/>
            <a:ext cx="8216114" cy="43950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796" dirty="0">
                <a:latin typeface="Optima" panose="02000503060000020004" pitchFamily="2" charset="0"/>
              </a:rPr>
              <a:t>For each function, tests should be: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F</a:t>
            </a:r>
            <a:r>
              <a:rPr lang="en-US" sz="2796" dirty="0">
                <a:latin typeface="Optima" panose="02000503060000020004" pitchFamily="2" charset="0"/>
              </a:rPr>
              <a:t>ast (don’t have gigantic, slow test datasets)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I</a:t>
            </a:r>
            <a:r>
              <a:rPr lang="en-US" sz="2796" dirty="0">
                <a:latin typeface="Optima" panose="02000503060000020004" pitchFamily="2" charset="0"/>
              </a:rPr>
              <a:t>ndependent (we should test one type of outcome at a time)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R</a:t>
            </a:r>
            <a:r>
              <a:rPr lang="en-US" sz="2796" dirty="0">
                <a:latin typeface="Optima" panose="02000503060000020004" pitchFamily="2" charset="0"/>
              </a:rPr>
              <a:t>epeatable (if we run tests multiple times, or on different machines, we should get same outcome)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S</a:t>
            </a:r>
            <a:r>
              <a:rPr lang="en-US" sz="2796" dirty="0">
                <a:latin typeface="Optima" panose="02000503060000020004" pitchFamily="2" charset="0"/>
              </a:rPr>
              <a:t>elf-validating (the tests we run should not require additional downstream testing)</a:t>
            </a:r>
          </a:p>
          <a:p>
            <a:pPr marL="456560" indent="-456560">
              <a:buFont typeface="Arial" panose="020B0604020202020204" pitchFamily="34" charset="0"/>
              <a:buChar char="•"/>
            </a:pPr>
            <a:r>
              <a:rPr lang="en-US" sz="2796" b="1" dirty="0">
                <a:solidFill>
                  <a:schemeClr val="accent2">
                    <a:lumMod val="50000"/>
                  </a:schemeClr>
                </a:solidFill>
                <a:latin typeface="Optima" panose="02000503060000020004" pitchFamily="2" charset="0"/>
              </a:rPr>
              <a:t>T</a:t>
            </a:r>
            <a:r>
              <a:rPr lang="en-US" sz="2796" dirty="0">
                <a:latin typeface="Optima" panose="02000503060000020004" pitchFamily="2" charset="0"/>
              </a:rPr>
              <a:t>horough (in our tests, we should try to capture as many bugs as possible)</a:t>
            </a:r>
            <a:endParaRPr lang="en-US" sz="2796" b="1" dirty="0">
              <a:latin typeface="Optima" panose="02000503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60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fS">
      <a:dk1>
        <a:srgbClr val="000000"/>
      </a:dk1>
      <a:lt1>
        <a:srgbClr val="FFFFFF"/>
      </a:lt1>
      <a:dk2>
        <a:srgbClr val="7030A0"/>
      </a:dk2>
      <a:lt2>
        <a:srgbClr val="935100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6165</TotalTime>
  <Words>1485</Words>
  <Application>Microsoft Macintosh PowerPoint</Application>
  <PresentationFormat>Custom</PresentationFormat>
  <Paragraphs>202</Paragraphs>
  <Slides>26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Consolas</vt:lpstr>
      <vt:lpstr>Optima</vt:lpstr>
      <vt:lpstr>Office Theme</vt:lpstr>
      <vt:lpstr>PowerPoint Presentation</vt:lpstr>
      <vt:lpstr>Just One More Thing</vt:lpstr>
      <vt:lpstr>Just One More Thing</vt:lpstr>
      <vt:lpstr>Just One More Thing</vt:lpstr>
      <vt:lpstr>FIRST Principles for Unit Testing</vt:lpstr>
      <vt:lpstr>FIRST Principles for Unit Testing</vt:lpstr>
      <vt:lpstr>FIRST Principles for Unit Testing</vt:lpstr>
      <vt:lpstr>FIRST Principles for Unit Testing</vt:lpstr>
      <vt:lpstr>FIRST Principles for Unit Testing</vt:lpstr>
      <vt:lpstr>We’ve seen testing since we started!</vt:lpstr>
      <vt:lpstr>We’ve seen testing since we started!</vt:lpstr>
      <vt:lpstr>We’ve seen testing since we started!</vt:lpstr>
      <vt:lpstr>We write a function to test a function</vt:lpstr>
      <vt:lpstr>Let’s see how Python implements this!</vt:lpstr>
      <vt:lpstr>Let’s see how Python implements this!</vt:lpstr>
      <vt:lpstr>Suggestion for organizing test datasets</vt:lpstr>
      <vt:lpstr>Let’s practice!</vt:lpstr>
      <vt:lpstr>We may plan top down, but we should test (and debug) bottom up</vt:lpstr>
      <vt:lpstr>We may plan top down, but we should test (and debug) bottom up</vt:lpstr>
      <vt:lpstr>We may plan top down, but we should test (and debug) bottom up</vt:lpstr>
      <vt:lpstr>We may plan top down, but we should test (and debug) bottom up</vt:lpstr>
      <vt:lpstr>Unit testing isn’t foolproof</vt:lpstr>
      <vt:lpstr>Unit testing isn’t foolproof</vt:lpstr>
      <vt:lpstr>Unit testing isn’t foolproof</vt:lpstr>
      <vt:lpstr>Is this really necessary?</vt:lpstr>
      <vt:lpstr>Is this really necessary?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</dc:title>
  <dc:creator>Phillip Compeau</dc:creator>
  <cp:lastModifiedBy>Phillip Compeau</cp:lastModifiedBy>
  <cp:revision>98</cp:revision>
  <dcterms:created xsi:type="dcterms:W3CDTF">2019-11-11T23:07:13Z</dcterms:created>
  <dcterms:modified xsi:type="dcterms:W3CDTF">2025-09-22T20:27:44Z</dcterms:modified>
</cp:coreProperties>
</file>